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32" r:id="rId3"/>
    <p:sldId id="257" r:id="rId4"/>
    <p:sldId id="303" r:id="rId5"/>
    <p:sldId id="258" r:id="rId6"/>
    <p:sldId id="305" r:id="rId7"/>
    <p:sldId id="307" r:id="rId8"/>
    <p:sldId id="306" r:id="rId9"/>
    <p:sldId id="260" r:id="rId10"/>
    <p:sldId id="261" r:id="rId11"/>
    <p:sldId id="308" r:id="rId12"/>
    <p:sldId id="309" r:id="rId13"/>
    <p:sldId id="262" r:id="rId14"/>
    <p:sldId id="310" r:id="rId15"/>
    <p:sldId id="318" r:id="rId16"/>
    <p:sldId id="312" r:id="rId17"/>
    <p:sldId id="313" r:id="rId18"/>
    <p:sldId id="319" r:id="rId19"/>
    <p:sldId id="322" r:id="rId20"/>
    <p:sldId id="314" r:id="rId21"/>
    <p:sldId id="323" r:id="rId22"/>
    <p:sldId id="320" r:id="rId23"/>
    <p:sldId id="321" r:id="rId24"/>
    <p:sldId id="315" r:id="rId25"/>
    <p:sldId id="316" r:id="rId26"/>
    <p:sldId id="317" r:id="rId27"/>
    <p:sldId id="324" r:id="rId28"/>
    <p:sldId id="363" r:id="rId29"/>
    <p:sldId id="263" r:id="rId30"/>
    <p:sldId id="333" r:id="rId31"/>
    <p:sldId id="334" r:id="rId32"/>
    <p:sldId id="335" r:id="rId33"/>
    <p:sldId id="336" r:id="rId34"/>
    <p:sldId id="337" r:id="rId35"/>
    <p:sldId id="338" r:id="rId36"/>
    <p:sldId id="364" r:id="rId37"/>
    <p:sldId id="265" r:id="rId38"/>
    <p:sldId id="266" r:id="rId39"/>
    <p:sldId id="267" r:id="rId40"/>
    <p:sldId id="290" r:id="rId41"/>
    <p:sldId id="365" r:id="rId42"/>
    <p:sldId id="268" r:id="rId43"/>
    <p:sldId id="269" r:id="rId44"/>
    <p:sldId id="325" r:id="rId45"/>
    <p:sldId id="274" r:id="rId46"/>
    <p:sldId id="276" r:id="rId47"/>
    <p:sldId id="277" r:id="rId48"/>
    <p:sldId id="291" r:id="rId49"/>
    <p:sldId id="278" r:id="rId50"/>
    <p:sldId id="292" r:id="rId51"/>
    <p:sldId id="326" r:id="rId52"/>
    <p:sldId id="279" r:id="rId53"/>
    <p:sldId id="280" r:id="rId54"/>
    <p:sldId id="281" r:id="rId55"/>
    <p:sldId id="282" r:id="rId56"/>
    <p:sldId id="283" r:id="rId57"/>
    <p:sldId id="327" r:id="rId58"/>
    <p:sldId id="284" r:id="rId59"/>
    <p:sldId id="328" r:id="rId60"/>
    <p:sldId id="285" r:id="rId61"/>
    <p:sldId id="300" r:id="rId62"/>
    <p:sldId id="355" r:id="rId63"/>
    <p:sldId id="275" r:id="rId64"/>
    <p:sldId id="329" r:id="rId65"/>
    <p:sldId id="294" r:id="rId66"/>
    <p:sldId id="362" r:id="rId67"/>
    <p:sldId id="359" r:id="rId68"/>
    <p:sldId id="361" r:id="rId69"/>
    <p:sldId id="356" r:id="rId70"/>
    <p:sldId id="302" r:id="rId71"/>
    <p:sldId id="357" r:id="rId72"/>
    <p:sldId id="295" r:id="rId73"/>
    <p:sldId id="358" r:id="rId74"/>
    <p:sldId id="296" r:id="rId75"/>
    <p:sldId id="360" r:id="rId76"/>
    <p:sldId id="330" r:id="rId77"/>
    <p:sldId id="331" r:id="rId78"/>
    <p:sldId id="298" r:id="rId79"/>
    <p:sldId id="339" r:id="rId80"/>
    <p:sldId id="344" r:id="rId81"/>
    <p:sldId id="345" r:id="rId82"/>
    <p:sldId id="346" r:id="rId83"/>
    <p:sldId id="340" r:id="rId84"/>
    <p:sldId id="348" r:id="rId85"/>
    <p:sldId id="349" r:id="rId86"/>
    <p:sldId id="350" r:id="rId87"/>
    <p:sldId id="351" r:id="rId88"/>
    <p:sldId id="347" r:id="rId89"/>
    <p:sldId id="352" r:id="rId90"/>
    <p:sldId id="366" r:id="rId91"/>
    <p:sldId id="353" r:id="rId92"/>
    <p:sldId id="367" r:id="rId93"/>
    <p:sldId id="354" r:id="rId94"/>
    <p:sldId id="368" r:id="rId95"/>
    <p:sldId id="369" r:id="rId9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9EAE9-46FB-4081-8D5B-7EB072D31859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A75572D0-EF2F-42D2-B987-8361FCA8A6AC}">
      <dgm:prSet phldrT="[Testo]" custT="1"/>
      <dgm:spPr>
        <a:xfrm>
          <a:off x="2743200" y="0"/>
          <a:ext cx="2743199" cy="1508654"/>
        </a:xfrm>
        <a:prstGeom prst="trapezoid">
          <a:avLst>
            <a:gd name="adj" fmla="val 90915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t-IT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Frutta (poca) </a:t>
          </a:r>
        </a:p>
      </dgm:t>
    </dgm:pt>
    <dgm:pt modelId="{7331AFD2-6A20-455C-B4A7-BE50F7D7855C}" type="parTrans" cxnId="{A644C5A1-4F2C-4AB6-9E41-C145CC27F87F}">
      <dgm:prSet/>
      <dgm:spPr/>
      <dgm:t>
        <a:bodyPr/>
        <a:lstStyle/>
        <a:p>
          <a:endParaRPr lang="it-IT"/>
        </a:p>
      </dgm:t>
    </dgm:pt>
    <dgm:pt modelId="{0A943024-8CB0-4EE7-A079-0B94A7D395FF}" type="sibTrans" cxnId="{A644C5A1-4F2C-4AB6-9E41-C145CC27F87F}">
      <dgm:prSet/>
      <dgm:spPr/>
      <dgm:t>
        <a:bodyPr/>
        <a:lstStyle/>
        <a:p>
          <a:endParaRPr lang="it-IT"/>
        </a:p>
      </dgm:t>
    </dgm:pt>
    <dgm:pt modelId="{A40D11D0-9C57-4518-A91C-476D24E0D550}">
      <dgm:prSet phldrT="[Testo]" custT="1"/>
      <dgm:spPr>
        <a:xfrm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t-IT" sz="3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Verdura</a:t>
          </a:r>
          <a:endParaRPr lang="it-IT" sz="4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DB2F9F4-A50B-417A-8D98-29348F262ECC}" type="parTrans" cxnId="{94935CCE-F1CE-4EEF-AF6D-9620A4F3C7E8}">
      <dgm:prSet/>
      <dgm:spPr/>
      <dgm:t>
        <a:bodyPr/>
        <a:lstStyle/>
        <a:p>
          <a:endParaRPr lang="it-IT"/>
        </a:p>
      </dgm:t>
    </dgm:pt>
    <dgm:pt modelId="{1433DE07-0E4E-4C9A-988E-BD6C8471E704}" type="sibTrans" cxnId="{94935CCE-F1CE-4EEF-AF6D-9620A4F3C7E8}">
      <dgm:prSet/>
      <dgm:spPr/>
      <dgm:t>
        <a:bodyPr/>
        <a:lstStyle/>
        <a:p>
          <a:endParaRPr lang="it-IT"/>
        </a:p>
      </dgm:t>
    </dgm:pt>
    <dgm:pt modelId="{57CDB681-476F-40DB-A230-4E45E51B7D5C}">
      <dgm:prSet phldrT="[Testo]" custT="1"/>
      <dgm:spPr>
        <a:xfrm>
          <a:off x="0" y="3017308"/>
          <a:ext cx="8229600" cy="1508654"/>
        </a:xfrm>
        <a:prstGeom prst="trapezoid">
          <a:avLst>
            <a:gd name="adj" fmla="val 90915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t-IT" sz="4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Fieno</a:t>
          </a:r>
        </a:p>
      </dgm:t>
    </dgm:pt>
    <dgm:pt modelId="{245A8E35-9573-43F9-9C67-6233A907372C}" type="parTrans" cxnId="{6EFA0A31-61B5-4351-84AF-76B79DE9F2D7}">
      <dgm:prSet/>
      <dgm:spPr/>
      <dgm:t>
        <a:bodyPr/>
        <a:lstStyle/>
        <a:p>
          <a:endParaRPr lang="it-IT"/>
        </a:p>
      </dgm:t>
    </dgm:pt>
    <dgm:pt modelId="{43923E70-1BC9-40BF-8DAF-4847F056DB6D}" type="sibTrans" cxnId="{6EFA0A31-61B5-4351-84AF-76B79DE9F2D7}">
      <dgm:prSet/>
      <dgm:spPr/>
      <dgm:t>
        <a:bodyPr/>
        <a:lstStyle/>
        <a:p>
          <a:endParaRPr lang="it-IT"/>
        </a:p>
      </dgm:t>
    </dgm:pt>
    <dgm:pt modelId="{01EB57DA-5833-4FFD-91D1-3604ECD2C7B0}" type="pres">
      <dgm:prSet presAssocID="{68F9EAE9-46FB-4081-8D5B-7EB072D31859}" presName="Name0" presStyleCnt="0">
        <dgm:presLayoutVars>
          <dgm:dir/>
          <dgm:animLvl val="lvl"/>
          <dgm:resizeHandles val="exact"/>
        </dgm:presLayoutVars>
      </dgm:prSet>
      <dgm:spPr/>
    </dgm:pt>
    <dgm:pt modelId="{F95CF7D7-EA2C-4BA0-9184-4979E5C32A7C}" type="pres">
      <dgm:prSet presAssocID="{A75572D0-EF2F-42D2-B987-8361FCA8A6AC}" presName="Name8" presStyleCnt="0"/>
      <dgm:spPr/>
    </dgm:pt>
    <dgm:pt modelId="{7228430E-21EC-4206-B246-811DAB14C7C2}" type="pres">
      <dgm:prSet presAssocID="{A75572D0-EF2F-42D2-B987-8361FCA8A6A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55117C-69C7-4904-8B41-F966FCF461A3}" type="pres">
      <dgm:prSet presAssocID="{A75572D0-EF2F-42D2-B987-8361FCA8A6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6902BF-8944-4F1D-AD91-E88F4FA567F4}" type="pres">
      <dgm:prSet presAssocID="{A40D11D0-9C57-4518-A91C-476D24E0D550}" presName="Name8" presStyleCnt="0"/>
      <dgm:spPr/>
    </dgm:pt>
    <dgm:pt modelId="{4C3FA53E-67DB-4EF6-99A6-A8BFBCAF3158}" type="pres">
      <dgm:prSet presAssocID="{A40D11D0-9C57-4518-A91C-476D24E0D55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E692DA-3578-42CF-860E-08893E338C5E}" type="pres">
      <dgm:prSet presAssocID="{A40D11D0-9C57-4518-A91C-476D24E0D5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C5BE16-9051-4D89-9DC2-3DED1297F4B0}" type="pres">
      <dgm:prSet presAssocID="{57CDB681-476F-40DB-A230-4E45E51B7D5C}" presName="Name8" presStyleCnt="0"/>
      <dgm:spPr/>
    </dgm:pt>
    <dgm:pt modelId="{80EF0AFB-33F2-45DF-8A56-03431BA09507}" type="pres">
      <dgm:prSet presAssocID="{57CDB681-476F-40DB-A230-4E45E51B7D5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790A1F-E4AF-4FCF-9597-4D59A2E1B5AA}" type="pres">
      <dgm:prSet presAssocID="{57CDB681-476F-40DB-A230-4E45E51B7D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4A65B11-611B-4DB0-89E2-9BD25B95FD7F}" type="presOf" srcId="{57CDB681-476F-40DB-A230-4E45E51B7D5C}" destId="{80EF0AFB-33F2-45DF-8A56-03431BA09507}" srcOrd="0" destOrd="0" presId="urn:microsoft.com/office/officeart/2005/8/layout/pyramid1"/>
    <dgm:cxn modelId="{7BC4EB0A-8A6A-4621-8F9B-1F147E5B8099}" type="presOf" srcId="{68F9EAE9-46FB-4081-8D5B-7EB072D31859}" destId="{01EB57DA-5833-4FFD-91D1-3604ECD2C7B0}" srcOrd="0" destOrd="0" presId="urn:microsoft.com/office/officeart/2005/8/layout/pyramid1"/>
    <dgm:cxn modelId="{A644C5A1-4F2C-4AB6-9E41-C145CC27F87F}" srcId="{68F9EAE9-46FB-4081-8D5B-7EB072D31859}" destId="{A75572D0-EF2F-42D2-B987-8361FCA8A6AC}" srcOrd="0" destOrd="0" parTransId="{7331AFD2-6A20-455C-B4A7-BE50F7D7855C}" sibTransId="{0A943024-8CB0-4EE7-A079-0B94A7D395FF}"/>
    <dgm:cxn modelId="{23C1E7F0-EA7B-4256-B533-4110942965E3}" type="presOf" srcId="{A75572D0-EF2F-42D2-B987-8361FCA8A6AC}" destId="{1B55117C-69C7-4904-8B41-F966FCF461A3}" srcOrd="1" destOrd="0" presId="urn:microsoft.com/office/officeart/2005/8/layout/pyramid1"/>
    <dgm:cxn modelId="{94935CCE-F1CE-4EEF-AF6D-9620A4F3C7E8}" srcId="{68F9EAE9-46FB-4081-8D5B-7EB072D31859}" destId="{A40D11D0-9C57-4518-A91C-476D24E0D550}" srcOrd="1" destOrd="0" parTransId="{FDB2F9F4-A50B-417A-8D98-29348F262ECC}" sibTransId="{1433DE07-0E4E-4C9A-988E-BD6C8471E704}"/>
    <dgm:cxn modelId="{6EFA0A31-61B5-4351-84AF-76B79DE9F2D7}" srcId="{68F9EAE9-46FB-4081-8D5B-7EB072D31859}" destId="{57CDB681-476F-40DB-A230-4E45E51B7D5C}" srcOrd="2" destOrd="0" parTransId="{245A8E35-9573-43F9-9C67-6233A907372C}" sibTransId="{43923E70-1BC9-40BF-8DAF-4847F056DB6D}"/>
    <dgm:cxn modelId="{D74E8955-D4DD-4C5A-B6EB-3FEE2E8A97E8}" type="presOf" srcId="{A40D11D0-9C57-4518-A91C-476D24E0D550}" destId="{4C3FA53E-67DB-4EF6-99A6-A8BFBCAF3158}" srcOrd="0" destOrd="0" presId="urn:microsoft.com/office/officeart/2005/8/layout/pyramid1"/>
    <dgm:cxn modelId="{3ECBAFF1-34C6-4722-AC1D-617B5A930FE0}" type="presOf" srcId="{A40D11D0-9C57-4518-A91C-476D24E0D550}" destId="{76E692DA-3578-42CF-860E-08893E338C5E}" srcOrd="1" destOrd="0" presId="urn:microsoft.com/office/officeart/2005/8/layout/pyramid1"/>
    <dgm:cxn modelId="{B894BFFE-6C32-4D5D-BE08-C41CA9D34F66}" type="presOf" srcId="{A75572D0-EF2F-42D2-B987-8361FCA8A6AC}" destId="{7228430E-21EC-4206-B246-811DAB14C7C2}" srcOrd="0" destOrd="0" presId="urn:microsoft.com/office/officeart/2005/8/layout/pyramid1"/>
    <dgm:cxn modelId="{7C1CA3BC-DC96-49A1-A327-BCD29616187E}" type="presOf" srcId="{57CDB681-476F-40DB-A230-4E45E51B7D5C}" destId="{27790A1F-E4AF-4FCF-9597-4D59A2E1B5AA}" srcOrd="1" destOrd="0" presId="urn:microsoft.com/office/officeart/2005/8/layout/pyramid1"/>
    <dgm:cxn modelId="{894F780C-D737-44E3-BFA7-C4CC4522EADE}" type="presParOf" srcId="{01EB57DA-5833-4FFD-91D1-3604ECD2C7B0}" destId="{F95CF7D7-EA2C-4BA0-9184-4979E5C32A7C}" srcOrd="0" destOrd="0" presId="urn:microsoft.com/office/officeart/2005/8/layout/pyramid1"/>
    <dgm:cxn modelId="{A27B55DA-0160-4482-A69A-E185B01F8A0D}" type="presParOf" srcId="{F95CF7D7-EA2C-4BA0-9184-4979E5C32A7C}" destId="{7228430E-21EC-4206-B246-811DAB14C7C2}" srcOrd="0" destOrd="0" presId="urn:microsoft.com/office/officeart/2005/8/layout/pyramid1"/>
    <dgm:cxn modelId="{C8D4579A-3547-4FCD-97F2-71E0D69B98C6}" type="presParOf" srcId="{F95CF7D7-EA2C-4BA0-9184-4979E5C32A7C}" destId="{1B55117C-69C7-4904-8B41-F966FCF461A3}" srcOrd="1" destOrd="0" presId="urn:microsoft.com/office/officeart/2005/8/layout/pyramid1"/>
    <dgm:cxn modelId="{4E818FAD-77D0-455C-987C-8FC3A554A7B4}" type="presParOf" srcId="{01EB57DA-5833-4FFD-91D1-3604ECD2C7B0}" destId="{046902BF-8944-4F1D-AD91-E88F4FA567F4}" srcOrd="1" destOrd="0" presId="urn:microsoft.com/office/officeart/2005/8/layout/pyramid1"/>
    <dgm:cxn modelId="{02C99200-333D-4749-8E5D-816FE2D4533B}" type="presParOf" srcId="{046902BF-8944-4F1D-AD91-E88F4FA567F4}" destId="{4C3FA53E-67DB-4EF6-99A6-A8BFBCAF3158}" srcOrd="0" destOrd="0" presId="urn:microsoft.com/office/officeart/2005/8/layout/pyramid1"/>
    <dgm:cxn modelId="{E2C21393-3544-4025-ADE6-D108A4FEFA6D}" type="presParOf" srcId="{046902BF-8944-4F1D-AD91-E88F4FA567F4}" destId="{76E692DA-3578-42CF-860E-08893E338C5E}" srcOrd="1" destOrd="0" presId="urn:microsoft.com/office/officeart/2005/8/layout/pyramid1"/>
    <dgm:cxn modelId="{E85382CA-3BB7-4F81-B5D6-636C8A45DE9E}" type="presParOf" srcId="{01EB57DA-5833-4FFD-91D1-3604ECD2C7B0}" destId="{D0C5BE16-9051-4D89-9DC2-3DED1297F4B0}" srcOrd="2" destOrd="0" presId="urn:microsoft.com/office/officeart/2005/8/layout/pyramid1"/>
    <dgm:cxn modelId="{2CDE5956-B1F1-4655-BA6A-D90614472596}" type="presParOf" srcId="{D0C5BE16-9051-4D89-9DC2-3DED1297F4B0}" destId="{80EF0AFB-33F2-45DF-8A56-03431BA09507}" srcOrd="0" destOrd="0" presId="urn:microsoft.com/office/officeart/2005/8/layout/pyramid1"/>
    <dgm:cxn modelId="{C07FAA7D-58F6-4AB9-90BB-9E890D99B6BB}" type="presParOf" srcId="{D0C5BE16-9051-4D89-9DC2-3DED1297F4B0}" destId="{27790A1F-E4AF-4FCF-9597-4D59A2E1B5A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3" y="6248208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2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1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B6055F8-1D02-4417-9241-55C834FD9970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>
              <a:defRPr sz="2800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/index.php?title=Coniglio_Gigante&amp;action=edit&amp;redlink=1" TargetMode="External"/><Relationship Id="rId2" Type="http://schemas.openxmlformats.org/officeDocument/2006/relationships/hyperlink" Target="https://it.wikipedia.org/wiki/Coniglio_ariet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.wikipedia.org/w/index.php?title=Coniglio_Gigante_Pezzato&amp;action=edit&amp;redlink=1" TargetMode="External"/><Relationship Id="rId4" Type="http://schemas.openxmlformats.org/officeDocument/2006/relationships/hyperlink" Target="https://it.wikipedia.org/w/index.php?title=Coniglio_Gigante_Bianco&amp;action=edit&amp;redlink=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/index.php?title=Blu_di_Vienna&amp;action=edit&amp;redlink=1" TargetMode="External"/><Relationship Id="rId13" Type="http://schemas.openxmlformats.org/officeDocument/2006/relationships/hyperlink" Target="https://it.wikipedia.org/w/index.php?title=Hotot&amp;action=edit&amp;redlink=1" TargetMode="External"/><Relationship Id="rId18" Type="http://schemas.openxmlformats.org/officeDocument/2006/relationships/hyperlink" Target="https://it.wikipedia.org/w/index.php?title=Turingia_(coniglio)&amp;action=edit&amp;redlink=1" TargetMode="External"/><Relationship Id="rId3" Type="http://schemas.openxmlformats.org/officeDocument/2006/relationships/hyperlink" Target="https://it.wikipedia.org/w/index.php?title=Argentata_di_Champagne&amp;action=edit&amp;redlink=1" TargetMode="External"/><Relationship Id="rId7" Type="http://schemas.openxmlformats.org/officeDocument/2006/relationships/hyperlink" Target="https://it.wikipedia.org/w/index.php?title=Bianca_di_Vienna&amp;action=edit&amp;redlink=1" TargetMode="External"/><Relationship Id="rId12" Type="http://schemas.openxmlformats.org/officeDocument/2006/relationships/hyperlink" Target="https://it.wikipedia.org/w/index.php?title=Giapponese_(coniglio)&amp;action=edit&amp;redlink=1" TargetMode="External"/><Relationship Id="rId17" Type="http://schemas.openxmlformats.org/officeDocument/2006/relationships/hyperlink" Target="https://it.wikipedia.org/w/index.php?title=Rossa_di_Nuova_Zelanda&amp;action=edit&amp;redlink=1" TargetMode="External"/><Relationship Id="rId2" Type="http://schemas.openxmlformats.org/officeDocument/2006/relationships/hyperlink" Target="https://it.wikipedia.org/w/index.php?title=Alaska_(coniglio)&amp;action=edit&amp;redlink=1" TargetMode="External"/><Relationship Id="rId16" Type="http://schemas.openxmlformats.org/officeDocument/2006/relationships/hyperlink" Target="https://it.wikipedia.org/w/index.php?title=Pezzata_tricolore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/index.php?title=Bianca_di_Nuova_Zelanda&amp;action=edit&amp;redlink=1" TargetMode="External"/><Relationship Id="rId11" Type="http://schemas.openxmlformats.org/officeDocument/2006/relationships/hyperlink" Target="https://it.wikipedia.org/wiki/Fulvo_di_Borgogna" TargetMode="External"/><Relationship Id="rId5" Type="http://schemas.openxmlformats.org/officeDocument/2006/relationships/hyperlink" Target="https://it.wikipedia.org/w/index.php?title=Ariete_inglese&amp;action=edit&amp;redlink=1" TargetMode="External"/><Relationship Id="rId15" Type="http://schemas.openxmlformats.org/officeDocument/2006/relationships/hyperlink" Target="https://it.wikipedia.org/w/index.php?title=Leprino_di_Viterbo&amp;action=edit&amp;redlink=1" TargetMode="External"/><Relationship Id="rId10" Type="http://schemas.openxmlformats.org/officeDocument/2006/relationships/hyperlink" Target="https://it.wikipedia.org/w/index.php?title=Cincill%C3%A0_grande_coniglio&amp;action=edit&amp;redlink=1" TargetMode="External"/><Relationship Id="rId4" Type="http://schemas.openxmlformats.org/officeDocument/2006/relationships/hyperlink" Target="https://it.wikipedia.org/w/index.php?title=Argentata_Grande&amp;action=edit&amp;redlink=1" TargetMode="External"/><Relationship Id="rId9" Type="http://schemas.openxmlformats.org/officeDocument/2006/relationships/hyperlink" Target="https://it.wikipedia.org/w/index.php?title=Californiana&amp;action=edit&amp;redlink=1" TargetMode="External"/><Relationship Id="rId14" Type="http://schemas.openxmlformats.org/officeDocument/2006/relationships/hyperlink" Target="https://it.wikipedia.org/w/index.php?title=Lepre_(coniglio)&amp;action=edit&amp;redlink=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/index.php?title=Polacco_(coniglio)&amp;action=edit&amp;redlink=1" TargetMode="External"/><Relationship Id="rId13" Type="http://schemas.openxmlformats.org/officeDocument/2006/relationships/hyperlink" Target="https://it.wikipedia.org/w/index.php?title=Lince_(coniglio)&amp;action=edit&amp;redlink=1" TargetMode="External"/><Relationship Id="rId18" Type="http://schemas.openxmlformats.org/officeDocument/2006/relationships/hyperlink" Target="https://it.wikipedia.org/w/index.php?title=Pezzata_inglese&amp;action=edit&amp;redlink=1" TargetMode="External"/><Relationship Id="rId3" Type="http://schemas.openxmlformats.org/officeDocument/2006/relationships/hyperlink" Target="https://it.wikipedia.org/w/index.php?title=Ariete_nano&amp;action=edit&amp;redlink=1" TargetMode="External"/><Relationship Id="rId7" Type="http://schemas.openxmlformats.org/officeDocument/2006/relationships/hyperlink" Target="https://it.wikipedia.org/w/index.php?title=Ermellino_(coniglio)&amp;action=edit&amp;redlink=1" TargetMode="External"/><Relationship Id="rId12" Type="http://schemas.openxmlformats.org/officeDocument/2006/relationships/hyperlink" Target="https://it.wikipedia.org/w/index.php?title=Giarra_bianca&amp;action=edit&amp;redlink=1" TargetMode="External"/><Relationship Id="rId17" Type="http://schemas.openxmlformats.org/officeDocument/2006/relationships/hyperlink" Target="https://it.wikipedia.org/w/index.php?title=Oro_di_Sassonia&amp;action=edit&amp;redlink=1" TargetMode="External"/><Relationship Id="rId2" Type="http://schemas.openxmlformats.org/officeDocument/2006/relationships/hyperlink" Target="https://it.wikipedia.org/w/index.php?title=Argentata_piccola&amp;action=edit&amp;redlink=1" TargetMode="External"/><Relationship Id="rId16" Type="http://schemas.openxmlformats.org/officeDocument/2006/relationships/hyperlink" Target="https://it.wikipedia.org/w/index.php?title=Olandese_(coniglio)&amp;action=edit&amp;redlink=1" TargetMode="External"/><Relationship Id="rId20" Type="http://schemas.openxmlformats.org/officeDocument/2006/relationships/hyperlink" Target="https://it.wikipedia.org/w/index.php?title=Piccolo_russo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/index.php?title=Cincill%C3%A0_piccolo&amp;action=edit&amp;redlink=1" TargetMode="External"/><Relationship Id="rId11" Type="http://schemas.openxmlformats.org/officeDocument/2006/relationships/hyperlink" Target="https://it.wikipedia.org/w/index.php?title=Focata&amp;action=edit&amp;redlink=1" TargetMode="External"/><Relationship Id="rId5" Type="http://schemas.openxmlformats.org/officeDocument/2006/relationships/hyperlink" Target="https://it.wikipedia.org/w/index.php?title=Avana_(coniglio)&amp;action=edit&amp;redlink=1" TargetMode="External"/><Relationship Id="rId15" Type="http://schemas.openxmlformats.org/officeDocument/2006/relationships/hyperlink" Target="https://it.wikipedia.org/w/index.php?title=Nano_colorato&amp;action=edit&amp;redlink=1" TargetMode="External"/><Relationship Id="rId10" Type="http://schemas.openxmlformats.org/officeDocument/2006/relationships/hyperlink" Target="https://it.wikipedia.org/w/index.php?title=Fata_perlata&amp;action=edit&amp;redlink=1" TargetMode="External"/><Relationship Id="rId19" Type="http://schemas.openxmlformats.org/officeDocument/2006/relationships/hyperlink" Target="https://it.wikipedia.org/w/index.php?title=Pezzata_piccola&amp;action=edit&amp;redlink=1" TargetMode="External"/><Relationship Id="rId4" Type="http://schemas.openxmlformats.org/officeDocument/2006/relationships/hyperlink" Target="https://it.wikipedia.org/w/index.php?title=Ariete_piccolo&amp;action=edit&amp;redlink=1" TargetMode="External"/><Relationship Id="rId9" Type="http://schemas.openxmlformats.org/officeDocument/2006/relationships/hyperlink" Target="https://it.wikipedia.org/w/index.php?title=Fata_di_Marburgo&amp;action=edit&amp;redlink=1" TargetMode="External"/><Relationship Id="rId14" Type="http://schemas.openxmlformats.org/officeDocument/2006/relationships/hyperlink" Target="https://it.wikipedia.org/w/index.php?title=Martora_(coniglio)&amp;action=edit&amp;redlink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/index.php?title=Rex_(coniglio)&amp;action=edit&amp;redlink=1" TargetMode="External"/><Relationship Id="rId2" Type="http://schemas.openxmlformats.org/officeDocument/2006/relationships/hyperlink" Target="https://it.wikipedia.org/wiki/Coniglio_Angor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.wikipedia.org/w/index.php?title=Volpe_(coniglio)&amp;action=edit&amp;redlink=1" TargetMode="External"/><Relationship Id="rId4" Type="http://schemas.openxmlformats.org/officeDocument/2006/relationships/hyperlink" Target="https://it.wikipedia.org/w/index.php?title=Satin_(coniglio)&amp;action=edit&amp;redlink=1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lavocedeiconigli.it/newsito/foto/stanza/angolo%20conigli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lavocedeiconigli.it/adozioni/2013/10%20coniglie/new/6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vocedeiconigli.it/veterinari-italia.ht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lavocedeiconigli.it/malattie/tipi%20di%20feci/feci%20tond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vocedeiconigli.it/malattie/tipi%20di%20feci/peci%20post%20blocco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lavocedeiconigli.it/malattie/tipi%20di%20feci/feci%20piccole.jpg" TargetMode="External"/><Relationship Id="rId9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lavocedeiconigli.it/newsito/foto/alimentazione/urin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://www.lavocedeiconigli.it/newsito/foto/alimentazione/sabbia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CONIGLIO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47000"/>
          </a:blip>
          <a:stretch>
            <a:fillRect/>
          </a:stretch>
        </p:blipFill>
        <p:spPr>
          <a:xfrm>
            <a:off x="-257064" y="1593405"/>
            <a:ext cx="9401064" cy="526459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ANIMALI SOCIALI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/>
              <a:t>In natura vivono in gruppi (di circa 10 esemplari), i diversi gruppi abitano zone adiacenti e si ritrovano al momento del pasto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14772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7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35000"/>
          </a:blip>
          <a:stretch>
            <a:fillRect/>
          </a:stretch>
        </p:blipFill>
        <p:spPr>
          <a:xfrm>
            <a:off x="395536" y="1484784"/>
            <a:ext cx="8324750" cy="751344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ANIMALI CREPUSCOLARI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/>
              <a:t>Trascorrono </a:t>
            </a:r>
            <a:r>
              <a:rPr lang="it-IT" b="1" dirty="0"/>
              <a:t>la maggior parte del tempo in tane sotterranee ed escono alla sera ed al mattino presto alla ricerca del cibo</a:t>
            </a:r>
          </a:p>
        </p:txBody>
      </p:sp>
    </p:spTree>
    <p:extLst>
      <p:ext uri="{BB962C8B-B14F-4D97-AF65-F5344CB8AC3E}">
        <p14:creationId xmlns:p14="http://schemas.microsoft.com/office/powerpoint/2010/main" xmlns="" val="14772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Caratteristiche fisiche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/>
            <a:r>
              <a:rPr lang="it-IT" dirty="0" smtClean="0"/>
              <a:t>Longevità: 10 anni e oltre</a:t>
            </a:r>
          </a:p>
          <a:p>
            <a:pPr marL="0" indent="0"/>
            <a:r>
              <a:rPr lang="it-IT" dirty="0" smtClean="0"/>
              <a:t>Respirazione: quasi completamente dal naso (organo di </a:t>
            </a:r>
            <a:r>
              <a:rPr lang="it-IT" dirty="0" err="1" smtClean="0"/>
              <a:t>Jacobson</a:t>
            </a:r>
            <a:r>
              <a:rPr lang="it-IT" dirty="0" smtClean="0"/>
              <a:t>)</a:t>
            </a:r>
          </a:p>
          <a:p>
            <a:pPr marL="0" indent="0"/>
            <a:r>
              <a:rPr lang="it-IT" dirty="0" smtClean="0"/>
              <a:t>Orecchie: essendo molto vascolarizzate permettono la termoregolazione, i conigli non hanno ghiandole sudoripare</a:t>
            </a:r>
          </a:p>
          <a:p>
            <a:pPr marL="0" indent="0"/>
            <a:r>
              <a:rPr lang="it-IT" dirty="0" smtClean="0"/>
              <a:t>Occhi: vedono bene nella penombra, la luce intensa viene mal sopportata</a:t>
            </a:r>
          </a:p>
          <a:p>
            <a:pPr marL="0" indent="0"/>
            <a:r>
              <a:rPr lang="it-IT" dirty="0" smtClean="0"/>
              <a:t>Zampe: prive di cuscinetti plantari, la superficie inferiore è ricoperta da folto pelo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902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razze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196752"/>
            <a:ext cx="3303810" cy="3303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Razze pesanti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Coniglio ariete"/>
              </a:rPr>
              <a:t>Coniglio ariete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Coniglio Gigante (la pagina non esiste)"/>
              </a:rPr>
              <a:t>Coniglio Gigante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Coniglio Gigante Bianco (la pagina non esiste)"/>
              </a:rPr>
              <a:t>Coniglio Gigante Bianco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Coniglio Gigante Pezzato (la pagina non esiste)"/>
              </a:rPr>
              <a:t>Coniglio Gigante Pezzato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Il </a:t>
            </a:r>
            <a:r>
              <a:rPr lang="it-IT" b="1" dirty="0" smtClean="0"/>
              <a:t>coniglio ariete</a:t>
            </a:r>
            <a:r>
              <a:rPr lang="it-IT" dirty="0" smtClean="0"/>
              <a:t> è una delle più antiche varietà di coniglio domestico. Vengono chiamati così tutti quei conigli caratterizzati da orecchie cadenti ai lati e dall'impossibilità di muovere le stesse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Ariete </a:t>
            </a:r>
            <a:endParaRPr lang="it-IT" dirty="0"/>
          </a:p>
        </p:txBody>
      </p:sp>
      <p:pic>
        <p:nvPicPr>
          <p:cNvPr id="7" name="Segnaposto immagine 6" descr="index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199" b="13199"/>
          <a:stretch>
            <a:fillRect/>
          </a:stretch>
        </p:blipFill>
        <p:spPr>
          <a:xfrm>
            <a:off x="2123728" y="332656"/>
            <a:ext cx="6660232" cy="4012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Gigante </a:t>
            </a:r>
            <a:endParaRPr lang="it-IT" dirty="0"/>
          </a:p>
        </p:txBody>
      </p:sp>
      <p:pic>
        <p:nvPicPr>
          <p:cNvPr id="5" name="Segnaposto immagine 4" descr="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784" b="978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Razze medie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Alaska (coniglio) (la pagina non esiste)"/>
              </a:rPr>
              <a:t>Alaska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Argentata di Champagne (la pagina non esiste)"/>
              </a:rPr>
              <a:t>Argentata di Champagne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Argentata Grande (la pagina non esiste)"/>
              </a:rPr>
              <a:t>Argentata Grande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Ariete inglese (la pagina non esiste)"/>
              </a:rPr>
              <a:t>Ariete inglese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Bianca di Nuova Zelanda (la pagina non esiste)"/>
              </a:rPr>
              <a:t>Bianca di Nuova Zelanda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Bianca di Vienna (la pagina non esiste)"/>
              </a:rPr>
              <a:t>Bianca di Vienna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tooltip="Blu di Vienna (la pagina non esiste)"/>
              </a:rPr>
              <a:t>Blu di Vienna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tooltip="Californiana (la pagina non esiste)"/>
              </a:rPr>
              <a:t>Californiana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tooltip="Cincillà grande coniglio (la pagina non esiste)"/>
              </a:rPr>
              <a:t>Cincillà grande coniglio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tooltip="Fulvo di Borgogna"/>
              </a:rPr>
              <a:t>Fulva di Borgogna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tooltip="Giapponese (coniglio) (la pagina non esiste)"/>
              </a:rPr>
              <a:t>Giapponese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 tooltip="Hotot (la pagina non esiste)"/>
              </a:rPr>
              <a:t>Hotot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 tooltip="Lepre (coniglio) (la pagina non esiste)"/>
              </a:rPr>
              <a:t>Lepre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 tooltip="Leprino di Viterbo (la pagina non esiste)"/>
              </a:rPr>
              <a:t>Leprino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 tooltip="Leprino di Viterbo (la pagina non esiste)"/>
              </a:rPr>
              <a:t> di Viterbo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 tooltip="Pezzata tricolore (la pagina non esiste)"/>
              </a:rPr>
              <a:t>Pezzata tricolore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 tooltip="Rossa di Nuova Zelanda (la pagina non esiste)"/>
              </a:rPr>
              <a:t>Rossa di Nuova Zelanda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8" tooltip="Turingia (coniglio) (la pagina non esiste)"/>
              </a:rPr>
              <a:t>Turingia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Pelliccia folta e molto lucida di colore nero cupo.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Alaska </a:t>
            </a:r>
            <a:endParaRPr lang="it-IT" dirty="0"/>
          </a:p>
        </p:txBody>
      </p:sp>
      <p:pic>
        <p:nvPicPr>
          <p:cNvPr id="5" name="Segnaposto immagine 4" descr="alask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144" b="1014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10305738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1520" y="5877272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latin typeface="Century Schoolbook" pitchFamily="18" charset="0"/>
              </a:rPr>
              <a:t>“la paura non lascia il coniglio ingrassare”</a:t>
            </a:r>
          </a:p>
          <a:p>
            <a:pPr algn="r"/>
            <a:r>
              <a:rPr lang="it-IT" dirty="0" smtClean="0">
                <a:latin typeface="Century Schoolbook" pitchFamily="18" charset="0"/>
              </a:rPr>
              <a:t>[Proverbio albanese]</a:t>
            </a:r>
            <a:endParaRPr lang="it-IT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Blu di Vienna</a:t>
            </a:r>
            <a:endParaRPr lang="it-IT" dirty="0"/>
          </a:p>
        </p:txBody>
      </p:sp>
      <p:pic>
        <p:nvPicPr>
          <p:cNvPr id="5" name="Segnaposto immagine 4" descr="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732" b="473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Rossa di Nuova Zelanda</a:t>
            </a:r>
            <a:endParaRPr lang="it-IT" dirty="0"/>
          </a:p>
        </p:txBody>
      </p:sp>
      <p:pic>
        <p:nvPicPr>
          <p:cNvPr id="5" name="Segnaposto immagine 4" descr="rossa nuova zeland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044" b="1204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Razze leggere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Argentata piccola (la pagina non esiste)"/>
              </a:rPr>
              <a:t>Argentata piccola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Ariete nano (la pagina non esiste)"/>
              </a:rPr>
              <a:t>Ariete nano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Ariete piccolo (la pagina non esiste)"/>
              </a:rPr>
              <a:t>Ariete piccolo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Avana (coniglio) (la pagina non esiste)"/>
              </a:rPr>
              <a:t>Avana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Cincillà piccolo (la pagina non esiste)"/>
              </a:rPr>
              <a:t>Cincillà piccolo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Ermellino (coniglio) (la pagina non esiste)"/>
              </a:rPr>
              <a:t>Ermellino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tooltip="Polacco (coniglio) (la pagina non esiste)"/>
              </a:rPr>
              <a:t>Polacco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tooltip="Fata di Marburgo (la pagina non esiste)"/>
              </a:rPr>
              <a:t>Fata di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tooltip="Fata di Marburgo (la pagina non esiste)"/>
              </a:rPr>
              <a:t>Marburgo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tooltip="Fata perlata (la pagina non esiste)"/>
              </a:rPr>
              <a:t>Fata perlata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tooltip="Focata (la pagina non esiste)"/>
              </a:rPr>
              <a:t>Focata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tooltip="Giarra bianca (la pagina non esiste)"/>
              </a:rPr>
              <a:t>Giarra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tooltip="Giarra bianca (la pagina non esiste)"/>
              </a:rPr>
              <a:t> bianca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 tooltip="Lince (coniglio) (la pagina non esiste)"/>
              </a:rPr>
              <a:t>Lince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 tooltip="Martora (coniglio) (la pagina non esiste)"/>
              </a:rPr>
              <a:t>Martora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 tooltip="Nano colorato (la pagina non esiste)"/>
              </a:rPr>
              <a:t>Nano colorato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 tooltip="Olandese (coniglio) (la pagina non esiste)"/>
              </a:rPr>
              <a:t>Olandese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 tooltip="Oro di Sassonia (la pagina non esiste)"/>
              </a:rPr>
              <a:t>Oro di Sassonia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8" tooltip="Pezzata inglese (la pagina non esiste)"/>
              </a:rPr>
              <a:t>Pezzata inglese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9" tooltip="Pezzata piccola (la pagina non esiste)"/>
              </a:rPr>
              <a:t>Pezzata piccola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 tooltip="Piccolo russo (la pagina non esiste)"/>
              </a:rPr>
              <a:t>Piccolo russo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Razze a pelo speciale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Coniglio Angora"/>
              </a:rPr>
              <a:t>Coniglio Angora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Rex (coniglio) (la pagina non esiste)"/>
              </a:rPr>
              <a:t>Rex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Satin (coniglio) (la pagina non esiste)"/>
              </a:rPr>
              <a:t>Satin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Volpe (coniglio) (la pagina non esiste)"/>
              </a:rPr>
              <a:t>Volpe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L'Angora è caratterizzato da una pelliccia molto lunga e morbida ed i colori  possono essere molteplici.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Angora </a:t>
            </a:r>
            <a:endParaRPr lang="it-IT" dirty="0"/>
          </a:p>
        </p:txBody>
      </p:sp>
      <p:pic>
        <p:nvPicPr>
          <p:cNvPr id="5" name="Segnaposto immagine 4" descr="angor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33" r="45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Rex </a:t>
            </a:r>
            <a:endParaRPr lang="it-IT" dirty="0"/>
          </a:p>
        </p:txBody>
      </p:sp>
      <p:pic>
        <p:nvPicPr>
          <p:cNvPr id="5" name="Segnaposto immagine 4" descr="rex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852" b="138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Satin </a:t>
            </a:r>
            <a:endParaRPr lang="it-IT" dirty="0"/>
          </a:p>
        </p:txBody>
      </p:sp>
      <p:pic>
        <p:nvPicPr>
          <p:cNvPr id="5" name="Segnaposto immagine 4" descr="sati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41" b="31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gestione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988840"/>
            <a:ext cx="3637480" cy="2287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Gabbia o libertà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il coniglio non va tenuto chiuso in gabbia! </a:t>
            </a:r>
          </a:p>
          <a:p>
            <a:r>
              <a:rPr lang="it-IT" dirty="0"/>
              <a:t>Il coniglio ha bisogno di muoversi liberamente, in caso contrario andrebbe incontro allo sviluppo di </a:t>
            </a:r>
            <a:r>
              <a:rPr lang="it-IT" dirty="0" smtClean="0"/>
              <a:t>gravi patologie fisiche </a:t>
            </a:r>
            <a:r>
              <a:rPr lang="it-IT" dirty="0"/>
              <a:t>e </a:t>
            </a:r>
            <a:r>
              <a:rPr lang="it-IT" dirty="0" smtClean="0"/>
              <a:t>mentali</a:t>
            </a:r>
          </a:p>
          <a:p>
            <a:r>
              <a:rPr lang="it-IT" dirty="0" smtClean="0"/>
              <a:t>È importante mettere in sicurezza sala e cucina, l’ideale sarebbe poter dare libero accesso a tutta la casa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818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CLASSIFICAZIONE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417639"/>
            <a:ext cx="8229600" cy="4708525"/>
          </a:xfrm>
        </p:spPr>
        <p:txBody>
          <a:bodyPr/>
          <a:lstStyle/>
          <a:p>
            <a:r>
              <a:rPr lang="it-IT" dirty="0" smtClean="0"/>
              <a:t>Classe: Mammiferi</a:t>
            </a:r>
          </a:p>
          <a:p>
            <a:r>
              <a:rPr lang="it-IT" dirty="0" smtClean="0"/>
              <a:t>Ordine:</a:t>
            </a:r>
            <a:r>
              <a:rPr lang="it-IT" b="1" dirty="0" smtClean="0"/>
              <a:t> Lagomorfi</a:t>
            </a:r>
          </a:p>
          <a:p>
            <a:r>
              <a:rPr lang="it-IT" dirty="0" smtClean="0"/>
              <a:t>Famiglia: Leporidi</a:t>
            </a:r>
          </a:p>
          <a:p>
            <a:r>
              <a:rPr lang="it-IT" dirty="0" smtClean="0"/>
              <a:t>Genere: </a:t>
            </a:r>
            <a:r>
              <a:rPr lang="it-IT" dirty="0" err="1" smtClean="0"/>
              <a:t>Oryctolagus</a:t>
            </a:r>
            <a:endParaRPr lang="it-IT" dirty="0" smtClean="0"/>
          </a:p>
          <a:p>
            <a:r>
              <a:rPr lang="it-IT" dirty="0" smtClean="0"/>
              <a:t>Specie: O. </a:t>
            </a:r>
            <a:r>
              <a:rPr lang="it-IT" dirty="0" err="1" smtClean="0"/>
              <a:t>cuniculus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07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Attrezzare una stanza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it-IT" dirty="0" smtClean="0"/>
              <a:t>tappeto su cui dormire e correre</a:t>
            </a:r>
          </a:p>
          <a:p>
            <a:pPr lvl="0"/>
            <a:r>
              <a:rPr lang="it-IT" dirty="0" smtClean="0"/>
              <a:t>giochi: tunnel, palla, tubi di cartone della carta igienica o assorbente, giochi per bambini in plastica dura (sonagli, chiavi)</a:t>
            </a:r>
          </a:p>
          <a:p>
            <a:pPr lvl="0"/>
            <a:r>
              <a:rPr lang="it-IT" dirty="0" smtClean="0"/>
              <a:t>rametti in legno (di piante non tossiche)</a:t>
            </a:r>
          </a:p>
          <a:p>
            <a:pPr lvl="0"/>
            <a:r>
              <a:rPr lang="it-IT" dirty="0" smtClean="0"/>
              <a:t>cestini in vimini non trattati</a:t>
            </a:r>
          </a:p>
          <a:p>
            <a:pPr lvl="0"/>
            <a:r>
              <a:rPr lang="it-IT" dirty="0" smtClean="0"/>
              <a:t>Lettiera con abbondante fieno dentro</a:t>
            </a:r>
          </a:p>
          <a:p>
            <a:pPr lvl="0"/>
            <a:r>
              <a:rPr lang="it-IT" dirty="0" smtClean="0"/>
              <a:t>Ciotola pesante in ceramica per l'acqua cosi da evitare che la possano rovesciare</a:t>
            </a:r>
          </a:p>
          <a:p>
            <a:pPr lvl="0"/>
            <a:r>
              <a:rPr lang="it-IT" dirty="0" smtClean="0"/>
              <a:t>Ciotola per la verdura</a:t>
            </a:r>
          </a:p>
          <a:p>
            <a:pPr lvl="0"/>
            <a:r>
              <a:rPr lang="it-IT" dirty="0" smtClean="0"/>
              <a:t>una cuccia, lettino, tappetino, cestino con fieno per riposare</a:t>
            </a:r>
          </a:p>
          <a:p>
            <a:pPr lvl="0"/>
            <a:r>
              <a:rPr lang="it-IT" dirty="0" smtClean="0"/>
              <a:t>gabbia lasciata aperta con fieno, beverino, ecc per eventuale rifugio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818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ttp://www.lavocedeiconigli.it/newsito/foto/stanza/angolo%20conigli2.jpg">
            <a:hlinkClick r:id="rId2" tgtFrame="&quot;_blank&quot;"/>
          </p:cNvPr>
          <p:cNvPicPr/>
          <p:nvPr/>
        </p:nvPicPr>
        <p:blipFill>
          <a:blip r:embed="rId3" cstate="print"/>
          <a:srcRect t="14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Mettere in sicurezza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it-IT" dirty="0" smtClean="0"/>
              <a:t>tende a 20 cm da terra.</a:t>
            </a:r>
          </a:p>
          <a:p>
            <a:pPr lvl="0"/>
            <a:r>
              <a:rPr lang="it-IT" dirty="0" smtClean="0"/>
              <a:t>Togliere eventualmente i tappeti se tende a rosicchiarli.</a:t>
            </a:r>
          </a:p>
          <a:p>
            <a:pPr lvl="0"/>
            <a:r>
              <a:rPr lang="it-IT" dirty="0" smtClean="0"/>
              <a:t>Coprire cavi, fili elettrici.</a:t>
            </a:r>
          </a:p>
          <a:p>
            <a:pPr lvl="0"/>
            <a:r>
              <a:rPr lang="it-IT" dirty="0" smtClean="0"/>
              <a:t>Togliere piante ed oggetti pericolosi.</a:t>
            </a:r>
          </a:p>
          <a:p>
            <a:pPr lvl="0"/>
            <a:r>
              <a:rPr lang="it-IT" dirty="0" smtClean="0"/>
              <a:t>Togliere sostanze pericolose (come detersivi, candele..).</a:t>
            </a:r>
          </a:p>
          <a:p>
            <a:pPr lvl="0"/>
            <a:r>
              <a:rPr lang="it-IT" dirty="0" smtClean="0"/>
              <a:t>Attenzione alle finestre aperte se il coniglio ci può arrivare.</a:t>
            </a:r>
          </a:p>
          <a:p>
            <a:pPr lvl="0"/>
            <a:r>
              <a:rPr lang="it-IT" dirty="0" smtClean="0"/>
              <a:t>Non dimenticare aperto il Water.</a:t>
            </a:r>
          </a:p>
          <a:p>
            <a:pPr lvl="0"/>
            <a:r>
              <a:rPr lang="it-IT" dirty="0" smtClean="0"/>
              <a:t>Coprire con la rete metallica i balconi con fessure e ringhiere</a:t>
            </a:r>
          </a:p>
        </p:txBody>
      </p:sp>
    </p:spTree>
    <p:extLst>
      <p:ext uri="{BB962C8B-B14F-4D97-AF65-F5344CB8AC3E}">
        <p14:creationId xmlns:p14="http://schemas.microsoft.com/office/powerpoint/2010/main" xmlns="" val="25818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Lettiera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it-IT" b="1" dirty="0" smtClean="0"/>
              <a:t>Sconsigliata è la </a:t>
            </a:r>
            <a:r>
              <a:rPr lang="it-IT" b="1" dirty="0" err="1" smtClean="0"/>
              <a:t>sabbietta</a:t>
            </a:r>
            <a:r>
              <a:rPr lang="it-IT" b="1" dirty="0" smtClean="0"/>
              <a:t> per gatti</a:t>
            </a:r>
            <a:r>
              <a:rPr lang="it-IT" dirty="0" smtClean="0"/>
              <a:t>, perché irritante per occhi, mucose ed è molto abrasiva, se ingerita può essere tossica o causare ostruzioni intestinali.</a:t>
            </a:r>
          </a:p>
          <a:p>
            <a:r>
              <a:rPr lang="it-IT" b="1" dirty="0" smtClean="0"/>
              <a:t>Il </a:t>
            </a:r>
            <a:r>
              <a:rPr lang="it-IT" b="1" dirty="0" err="1" smtClean="0"/>
              <a:t>pellet</a:t>
            </a:r>
            <a:r>
              <a:rPr lang="it-IT" b="1" dirty="0" smtClean="0"/>
              <a:t> è la soluzione migliore, economico ben assorbente e naturale: </a:t>
            </a:r>
            <a:r>
              <a:rPr lang="it-IT" dirty="0" smtClean="0"/>
              <a:t>possibilmente il </a:t>
            </a:r>
            <a:r>
              <a:rPr lang="it-IT" dirty="0" err="1" smtClean="0"/>
              <a:t>pellet</a:t>
            </a:r>
            <a:r>
              <a:rPr lang="it-IT" dirty="0" smtClean="0"/>
              <a:t> in faggio </a:t>
            </a:r>
          </a:p>
          <a:p>
            <a:r>
              <a:rPr lang="it-IT" b="1" dirty="0" smtClean="0"/>
              <a:t>Abituare alla lettiera:</a:t>
            </a:r>
            <a:r>
              <a:rPr lang="it-IT" dirty="0" smtClean="0"/>
              <a:t> rinforzo positivo (uvetta, mela..)</a:t>
            </a:r>
          </a:p>
          <a:p>
            <a:r>
              <a:rPr lang="it-IT" b="1" dirty="0" smtClean="0"/>
              <a:t>La pulizia della lettiera: </a:t>
            </a:r>
            <a:r>
              <a:rPr lang="it-IT" dirty="0" smtClean="0"/>
              <a:t>pulire giornalmente togliendo con una paletta di plastica solo l'angolo sporco e aggiungere nuovo </a:t>
            </a:r>
            <a:r>
              <a:rPr lang="it-IT" dirty="0" err="1" smtClean="0"/>
              <a:t>pellet</a:t>
            </a:r>
            <a:r>
              <a:rPr lang="it-IT" dirty="0" smtClean="0"/>
              <a:t>. pulizia generale 1 volta a settimana. </a:t>
            </a:r>
          </a:p>
        </p:txBody>
      </p:sp>
    </p:spTree>
    <p:extLst>
      <p:ext uri="{BB962C8B-B14F-4D97-AF65-F5344CB8AC3E}">
        <p14:creationId xmlns:p14="http://schemas.microsoft.com/office/powerpoint/2010/main" xmlns="" val="25818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Giardino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ben protetto</a:t>
            </a:r>
            <a:r>
              <a:rPr lang="it-IT" dirty="0" smtClean="0"/>
              <a:t> </a:t>
            </a:r>
            <a:r>
              <a:rPr lang="it-IT" b="1" dirty="0" smtClean="0"/>
              <a:t>in tutto il perimetro da muretto e rete metallica</a:t>
            </a:r>
            <a:r>
              <a:rPr lang="it-IT" dirty="0" smtClean="0"/>
              <a:t> (senza buchi o possibilità di fuga). </a:t>
            </a:r>
          </a:p>
          <a:p>
            <a:r>
              <a:rPr lang="it-IT" dirty="0" smtClean="0"/>
              <a:t>pericoli di animali predatori (cani, gatti e altro..)</a:t>
            </a:r>
          </a:p>
          <a:p>
            <a:r>
              <a:rPr lang="it-IT" dirty="0" smtClean="0"/>
              <a:t>attenzione alle piante ornamentali</a:t>
            </a:r>
          </a:p>
          <a:p>
            <a:r>
              <a:rPr lang="it-IT" dirty="0" smtClean="0"/>
              <a:t>casette in legno e tunnel</a:t>
            </a:r>
          </a:p>
          <a:p>
            <a:r>
              <a:rPr lang="it-IT" dirty="0" smtClean="0"/>
              <a:t>Tane (attenzione!!)</a:t>
            </a:r>
          </a:p>
          <a:p>
            <a:endParaRPr lang="it-IT" dirty="0" smtClean="0"/>
          </a:p>
        </p:txBody>
      </p:sp>
      <p:pic>
        <p:nvPicPr>
          <p:cNvPr id="4" name="Immagine 3" descr="6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90" y="3861049"/>
            <a:ext cx="2878559" cy="196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18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Recinto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Ampio: 5 </a:t>
            </a:r>
            <a:r>
              <a:rPr lang="it-IT" b="1" dirty="0" err="1" smtClean="0"/>
              <a:t>mt</a:t>
            </a:r>
            <a:r>
              <a:rPr lang="it-IT" b="1" dirty="0" smtClean="0"/>
              <a:t> x 5 </a:t>
            </a:r>
            <a:r>
              <a:rPr lang="it-IT" b="1" dirty="0" err="1" smtClean="0"/>
              <a:t>mt</a:t>
            </a:r>
            <a:endParaRPr lang="it-IT" dirty="0" smtClean="0"/>
          </a:p>
          <a:p>
            <a:r>
              <a:rPr lang="it-IT" dirty="0" smtClean="0"/>
              <a:t>Rete: 1,5mt fuori da terra e 20 cm sotto terra, rete sotto e sopra </a:t>
            </a:r>
          </a:p>
          <a:p>
            <a:r>
              <a:rPr lang="it-IT" dirty="0" smtClean="0"/>
              <a:t>casetta ben </a:t>
            </a:r>
            <a:r>
              <a:rPr lang="it-IT" b="1" dirty="0" smtClean="0"/>
              <a:t>coibentata</a:t>
            </a:r>
            <a:r>
              <a:rPr lang="it-IT" dirty="0" smtClean="0"/>
              <a:t> per l’inverno</a:t>
            </a:r>
          </a:p>
          <a:p>
            <a:r>
              <a:rPr lang="it-IT" dirty="0" smtClean="0"/>
              <a:t>ampia zona d’ombra: attenzione ai colpi di sole d’estate.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25818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alimentazione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erbivoro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Il coniglio è un </a:t>
            </a:r>
            <a:r>
              <a:rPr lang="it-IT" b="1" dirty="0"/>
              <a:t>erbivoro stretto</a:t>
            </a:r>
            <a:r>
              <a:rPr lang="it-IT" dirty="0"/>
              <a:t>, in natura si nutre di erba, foglie, fieno, germogli, fiori, cortecce e vari alimenti vegetali che trova nel territorio. </a:t>
            </a:r>
            <a:endParaRPr lang="it-IT" dirty="0" smtClean="0"/>
          </a:p>
          <a:p>
            <a:r>
              <a:rPr lang="it-IT" dirty="0" smtClean="0"/>
              <a:t>L'alimentazione </a:t>
            </a:r>
            <a:r>
              <a:rPr lang="it-IT" dirty="0"/>
              <a:t>del coniglio deve essere ricca di </a:t>
            </a:r>
            <a:r>
              <a:rPr lang="it-IT" b="1" dirty="0"/>
              <a:t>fibra</a:t>
            </a:r>
            <a:r>
              <a:rPr lang="it-IT" dirty="0"/>
              <a:t>, quindi deve essere a base </a:t>
            </a:r>
            <a:r>
              <a:rPr lang="it-IT" dirty="0" smtClean="0"/>
              <a:t>di: </a:t>
            </a:r>
            <a:r>
              <a:rPr lang="it-IT" b="1" dirty="0" smtClean="0"/>
              <a:t>fieno</a:t>
            </a:r>
            <a:r>
              <a:rPr lang="it-IT" b="1" dirty="0"/>
              <a:t>, erba e verdura.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746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Piramide alimentare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262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91264" cy="4785395"/>
          </a:xfrm>
        </p:spPr>
        <p:txBody>
          <a:bodyPr>
            <a:normAutofit/>
          </a:bodyPr>
          <a:lstStyle/>
          <a:p>
            <a:r>
              <a:rPr lang="it-IT" b="1" dirty="0" smtClean="0"/>
              <a:t>Fieno: </a:t>
            </a:r>
            <a:r>
              <a:rPr lang="it-IT" dirty="0" smtClean="0"/>
              <a:t>deve essere di buona qualità, secco e poco polveroso preferibilmente a steli spessi</a:t>
            </a:r>
          </a:p>
          <a:p>
            <a:r>
              <a:rPr lang="it-IT" b="1" dirty="0" smtClean="0"/>
              <a:t>Verdura: </a:t>
            </a:r>
            <a:r>
              <a:rPr lang="it-IT" dirty="0" smtClean="0"/>
              <a:t>da evitare lattuga, pomodori, verdure con semi o troppo dolci o acquose </a:t>
            </a:r>
          </a:p>
          <a:p>
            <a:r>
              <a:rPr lang="it-IT" b="1" dirty="0" smtClean="0"/>
              <a:t>Frutta: </a:t>
            </a:r>
            <a:r>
              <a:rPr lang="it-IT" dirty="0" smtClean="0"/>
              <a:t>da somministrare in piccole quantità.</a:t>
            </a:r>
          </a:p>
          <a:p>
            <a:pPr marL="0" indent="0">
              <a:buNone/>
            </a:pPr>
            <a:r>
              <a:rPr lang="it-IT" dirty="0" smtClean="0"/>
              <a:t>Consigliata: banana, mela, arancia, mandarino (da dare senza semi)</a:t>
            </a:r>
          </a:p>
          <a:p>
            <a:r>
              <a:rPr lang="it-IT" b="1" dirty="0" err="1" smtClean="0"/>
              <a:t>Genesis</a:t>
            </a:r>
            <a:r>
              <a:rPr lang="it-IT" dirty="0" smtClean="0"/>
              <a:t>: mangime per conigli composto da erba pressata, ottimo come premio (piccole quantità)</a:t>
            </a:r>
          </a:p>
        </p:txBody>
      </p:sp>
    </p:spTree>
    <p:extLst>
      <p:ext uri="{BB962C8B-B14F-4D97-AF65-F5344CB8AC3E}">
        <p14:creationId xmlns:p14="http://schemas.microsoft.com/office/powerpoint/2010/main" xmlns="" val="9164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STORIA DEL CONIGLIO DOMESTICO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4" y="1988842"/>
            <a:ext cx="4071763" cy="2230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ietole_biete_coste_3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170" y="3573016"/>
            <a:ext cx="1911985" cy="1671320"/>
          </a:xfrm>
          <a:prstGeom prst="rect">
            <a:avLst/>
          </a:prstGeom>
        </p:spPr>
      </p:pic>
      <p:pic>
        <p:nvPicPr>
          <p:cNvPr id="3" name="Immagine 2" descr="625-cicoria-pande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3079" y="3573016"/>
            <a:ext cx="1755140" cy="1691640"/>
          </a:xfrm>
          <a:prstGeom prst="rect">
            <a:avLst/>
          </a:prstGeom>
        </p:spPr>
      </p:pic>
      <p:pic>
        <p:nvPicPr>
          <p:cNvPr id="4" name="Immagine 3" descr="finocchio-la-verdura-da-portare-a-tavola-in-tutte-le-stagioni_113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3458" y="3640962"/>
            <a:ext cx="1480185" cy="1623695"/>
          </a:xfrm>
          <a:prstGeom prst="rect">
            <a:avLst/>
          </a:prstGeom>
        </p:spPr>
      </p:pic>
      <p:pic>
        <p:nvPicPr>
          <p:cNvPr id="6" name="Immagine 5" descr="sedano-verd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1204" y="1556793"/>
            <a:ext cx="1939290" cy="1357631"/>
          </a:xfrm>
          <a:prstGeom prst="rect">
            <a:avLst/>
          </a:prstGeom>
        </p:spPr>
      </p:pic>
      <p:pic>
        <p:nvPicPr>
          <p:cNvPr id="7" name="Immagine 6" descr="radicchio-cespo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81392" y="1498689"/>
            <a:ext cx="1468120" cy="1473835"/>
          </a:xfrm>
          <a:prstGeom prst="rect">
            <a:avLst/>
          </a:prstGeom>
        </p:spPr>
      </p:pic>
      <p:pic>
        <p:nvPicPr>
          <p:cNvPr id="8" name="Immagine 7" descr="catalogna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81934" y="1642199"/>
            <a:ext cx="2116455" cy="1330325"/>
          </a:xfrm>
          <a:prstGeom prst="rect">
            <a:avLst/>
          </a:prstGeom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Verdure consigliate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        Sedano                        Radicchio               Catalogna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                Finocchio                    Cicoria                         Coste</a:t>
            </a:r>
          </a:p>
        </p:txBody>
      </p:sp>
    </p:spTree>
    <p:extLst>
      <p:ext uri="{BB962C8B-B14F-4D97-AF65-F5344CB8AC3E}">
        <p14:creationId xmlns:p14="http://schemas.microsoft.com/office/powerpoint/2010/main" xmlns="" val="36612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Igiene e cura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Toelettatura: da fare nel periodo di muta (primavera, autunno), per i conigli d’angora va fatta periodicamente</a:t>
            </a:r>
          </a:p>
          <a:p>
            <a:r>
              <a:rPr lang="it-IT" dirty="0"/>
              <a:t>Bagno: non va </a:t>
            </a:r>
            <a:r>
              <a:rPr lang="it-IT" dirty="0" smtClean="0"/>
              <a:t>fatto, il coniglio può rischiare infarto o polmonite</a:t>
            </a:r>
            <a:endParaRPr lang="it-IT" dirty="0"/>
          </a:p>
          <a:p>
            <a:r>
              <a:rPr lang="it-IT" dirty="0"/>
              <a:t>Zone sporche: pulire con panno umido e acqua </a:t>
            </a:r>
            <a:r>
              <a:rPr lang="it-IT" dirty="0" smtClean="0"/>
              <a:t>tiepida, asciugare con cura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612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Antiparassitari: </a:t>
            </a:r>
            <a:r>
              <a:rPr lang="it-IT" dirty="0" err="1" smtClean="0"/>
              <a:t>Advantage</a:t>
            </a:r>
            <a:r>
              <a:rPr lang="it-IT" dirty="0" smtClean="0"/>
              <a:t> (protegge dalle pulci) e </a:t>
            </a:r>
            <a:r>
              <a:rPr lang="it-IT" dirty="0" err="1" smtClean="0"/>
              <a:t>Stronghold</a:t>
            </a:r>
            <a:r>
              <a:rPr lang="it-IT" dirty="0" smtClean="0"/>
              <a:t> rosa (pulci, zecche e zanzare). Non usare antiparassitari come </a:t>
            </a:r>
            <a:r>
              <a:rPr lang="it-IT" dirty="0" err="1" smtClean="0"/>
              <a:t>frontline</a:t>
            </a:r>
            <a:r>
              <a:rPr lang="it-IT" dirty="0" smtClean="0"/>
              <a:t> </a:t>
            </a:r>
            <a:r>
              <a:rPr lang="it-IT" dirty="0" err="1" smtClean="0"/>
              <a:t>ecc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lvl="0"/>
            <a:r>
              <a:rPr lang="it-IT" sz="3000" dirty="0">
                <a:solidFill>
                  <a:prstClr val="black"/>
                </a:solidFill>
              </a:rPr>
              <a:t>Unghie: da controllare mensilmente soprattutto se il coniglio vive in casa e non scava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05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prevenzione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276874"/>
            <a:ext cx="3334970" cy="188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Regole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 smtClean="0"/>
              <a:t>Alimentazione equilibrata: evita che si sviluppino patologie legate ad obesità, scorretta limatura dei denti e problemi intestinali</a:t>
            </a:r>
            <a:endParaRPr lang="it-IT" dirty="0"/>
          </a:p>
          <a:p>
            <a:pPr lvl="0"/>
            <a:r>
              <a:rPr lang="it-IT" dirty="0" smtClean="0"/>
              <a:t>Movimento: aiuta a controllare il peso ed a evitare situazioni di stress e depressione</a:t>
            </a:r>
          </a:p>
          <a:p>
            <a:pPr lvl="0"/>
            <a:r>
              <a:rPr lang="it-IT" dirty="0" smtClean="0"/>
              <a:t>Veterinario esperto in esotici</a:t>
            </a:r>
            <a:endParaRPr lang="it-IT" dirty="0"/>
          </a:p>
          <a:p>
            <a:pPr marL="0" lvl="0" indent="0">
              <a:buNone/>
            </a:pPr>
            <a:endParaRPr lang="it-IT" b="1" dirty="0">
              <a:hlinkClick r:id="rId2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982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Stato di benessere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Per valutare il benessere del coniglio bisogna osservare:</a:t>
            </a:r>
          </a:p>
          <a:p>
            <a:r>
              <a:rPr lang="it-IT" dirty="0" smtClean="0"/>
              <a:t>Feci e urine</a:t>
            </a:r>
          </a:p>
          <a:p>
            <a:r>
              <a:rPr lang="it-IT" dirty="0" smtClean="0"/>
              <a:t>Comportamento</a:t>
            </a:r>
          </a:p>
          <a:p>
            <a:r>
              <a:rPr lang="it-IT" dirty="0" smtClean="0"/>
              <a:t>Appetito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580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it-IT" dirty="0" smtClean="0"/>
              <a:t>Feci </a:t>
            </a:r>
            <a:endParaRPr lang="it-IT" dirty="0"/>
          </a:p>
        </p:txBody>
      </p:sp>
      <p:pic>
        <p:nvPicPr>
          <p:cNvPr id="7" name="Segnaposto contenuto 6" descr="feci tonde.jpg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 rotWithShape="1">
          <a:blip r:embed="rId3" cstate="print"/>
          <a:stretch/>
        </p:blipFill>
        <p:spPr bwMode="auto">
          <a:xfrm>
            <a:off x="4113213" y="3390900"/>
            <a:ext cx="1152525" cy="91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Immagine 7" descr="feci piccole.jpg">
            <a:hlinkClick r:id="rId4" tgtFrame="&quot;_blank&quot;"/>
          </p:cNvPr>
          <p:cNvPicPr/>
          <p:nvPr/>
        </p:nvPicPr>
        <p:blipFill rotWithShape="1">
          <a:blip r:embed="rId5" cstate="print"/>
          <a:srcRect r="-2111" b="13542"/>
          <a:stretch/>
        </p:blipFill>
        <p:spPr bwMode="auto">
          <a:xfrm>
            <a:off x="1079066" y="1673386"/>
            <a:ext cx="2630587" cy="1907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Immagine 8" descr="peci post blocco.jpg">
            <a:hlinkClick r:id="rId6" tgtFrame="&quot;_blank&quot;"/>
          </p:cNvPr>
          <p:cNvPicPr/>
          <p:nvPr/>
        </p:nvPicPr>
        <p:blipFill rotWithShape="1">
          <a:blip r:embed="rId7" cstate="print"/>
          <a:srcRect b="16667"/>
          <a:stretch/>
        </p:blipFill>
        <p:spPr bwMode="auto">
          <a:xfrm>
            <a:off x="1053912" y="4296737"/>
            <a:ext cx="2520280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Immagine 9" descr="http://www.lavocedeiconigli.it/newsito/convivenza/caten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6892" y="1700809"/>
            <a:ext cx="2493258" cy="153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http://www.lavocedeiconigli.it/newsito/convivenza/ciecotrofo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38491" y="4182876"/>
            <a:ext cx="2218796" cy="162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057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Feci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Le feci devono essere tonde, secche e tutte uguali.</a:t>
            </a:r>
          </a:p>
          <a:p>
            <a:r>
              <a:rPr lang="it-IT" dirty="0" smtClean="0"/>
              <a:t>In caso di </a:t>
            </a:r>
            <a:r>
              <a:rPr lang="it-IT" b="1" dirty="0" smtClean="0"/>
              <a:t>diarrea</a:t>
            </a:r>
            <a:r>
              <a:rPr lang="it-IT" dirty="0" smtClean="0"/>
              <a:t> consultare subito il veterinario</a:t>
            </a:r>
          </a:p>
          <a:p>
            <a:r>
              <a:rPr lang="it-IT" b="1" dirty="0" smtClean="0"/>
              <a:t>Coccidi</a:t>
            </a:r>
            <a:r>
              <a:rPr lang="it-IT" dirty="0" smtClean="0"/>
              <a:t>:  parassiti intestinali, maggiore causa di morte nei giovani conigli. (Quando si adotta un coniglio è sempre meglio portarlo dal veterinario per un controllo)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469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Urina </a:t>
            </a:r>
            <a:endParaRPr lang="it-IT" dirty="0"/>
          </a:p>
        </p:txBody>
      </p:sp>
      <p:pic>
        <p:nvPicPr>
          <p:cNvPr id="4" name="Segnaposto contenuto 3" descr="urina.jpg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47664" y="1556792"/>
            <a:ext cx="2808312" cy="189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sabbia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556792"/>
            <a:ext cx="2699420" cy="189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http://www.lavocedeiconigli.it/malattie/sanguenelleurin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3084" y="3933056"/>
            <a:ext cx="26978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3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TERRA </a:t>
            </a:r>
            <a:r>
              <a:rPr lang="it-IT" dirty="0" err="1" smtClean="0"/>
              <a:t>D’ORIGINE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marL="0" indent="0"/>
            <a:r>
              <a:rPr lang="it-IT" dirty="0" smtClean="0"/>
              <a:t> La </a:t>
            </a:r>
            <a:r>
              <a:rPr lang="it-IT" dirty="0"/>
              <a:t>sua terra di origine è la Penisola </a:t>
            </a:r>
            <a:r>
              <a:rPr lang="it-IT" dirty="0" smtClean="0"/>
              <a:t>Iberica</a:t>
            </a:r>
          </a:p>
          <a:p>
            <a:pPr marL="0" indent="0"/>
            <a:r>
              <a:rPr lang="it-IT" dirty="0" smtClean="0"/>
              <a:t> I </a:t>
            </a:r>
            <a:r>
              <a:rPr lang="it-IT" dirty="0"/>
              <a:t>Fenici scoprirono questa regione e i conigli 3000 anni fa, </a:t>
            </a:r>
            <a:endParaRPr lang="it-IT" dirty="0" smtClean="0"/>
          </a:p>
          <a:p>
            <a:pPr marL="0" indent="0"/>
            <a:r>
              <a:rPr lang="it-IT" dirty="0" smtClean="0"/>
              <a:t> furono </a:t>
            </a:r>
            <a:r>
              <a:rPr lang="it-IT" dirty="0"/>
              <a:t>a tal punto impressionati dalla quantità di esemplari presenti che chiamarono quel paese </a:t>
            </a:r>
            <a:r>
              <a:rPr lang="it-IT" dirty="0" err="1" smtClean="0"/>
              <a:t>I-shepam-im</a:t>
            </a:r>
            <a:r>
              <a:rPr lang="it-IT" dirty="0" smtClean="0"/>
              <a:t> </a:t>
            </a:r>
            <a:r>
              <a:rPr lang="it-IT" dirty="0"/>
              <a:t>(“La </a:t>
            </a:r>
            <a:r>
              <a:rPr lang="it-IT" dirty="0" smtClean="0"/>
              <a:t>terra </a:t>
            </a:r>
            <a:r>
              <a:rPr lang="it-IT" dirty="0"/>
              <a:t>dei conigli”), che tradotto in latino divenne </a:t>
            </a:r>
            <a:r>
              <a:rPr lang="it-IT" dirty="0" err="1" smtClean="0"/>
              <a:t>Hispania</a:t>
            </a:r>
            <a:endParaRPr lang="it-IT" dirty="0"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5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Urina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L’urina di un coniglio sano ha una </a:t>
            </a:r>
            <a:r>
              <a:rPr lang="it-IT" b="1" dirty="0" smtClean="0"/>
              <a:t>colorazione arancio/rosso/marroncina </a:t>
            </a:r>
            <a:r>
              <a:rPr lang="it-IT" dirty="0" smtClean="0"/>
              <a:t>data dalla presenza dei pigmenti vegetali presenti nel cibo.</a:t>
            </a:r>
          </a:p>
          <a:p>
            <a:r>
              <a:rPr lang="it-IT" b="1" dirty="0" smtClean="0"/>
              <a:t>Urine limpide</a:t>
            </a:r>
            <a:r>
              <a:rPr lang="it-IT" dirty="0" smtClean="0"/>
              <a:t>: se l’urina del coniglio è priva di sedimenti e si presenta limpida potrebbe essere segno di insufficienza renale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997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patologie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Patologie più frequenti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Malocclusione</a:t>
            </a:r>
            <a:r>
              <a:rPr lang="it-IT" dirty="0" smtClean="0"/>
              <a:t> dentale: incisivi male allineati che crescono a dismisura. Può causare ascessi, dermatite alla bocca e il coniglio fatica a mangiare. La causa è la scorretta alimentazione</a:t>
            </a:r>
          </a:p>
          <a:p>
            <a:r>
              <a:rPr lang="it-IT" dirty="0" smtClean="0"/>
              <a:t>Rogna: pelo arruffato e mancante a chiazze, forfora, pelle secca e il coniglio si gratta</a:t>
            </a:r>
          </a:p>
          <a:p>
            <a:r>
              <a:rPr lang="it-IT" dirty="0" err="1" smtClean="0"/>
              <a:t>Encefalozoonosi</a:t>
            </a:r>
            <a:r>
              <a:rPr lang="it-IT" dirty="0" smtClean="0"/>
              <a:t>: torcicollo, perdita dell’equilibrio, non risponde agli stimoli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197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sz="3000" dirty="0">
                <a:solidFill>
                  <a:prstClr val="black"/>
                </a:solidFill>
              </a:rPr>
              <a:t>Colpo di </a:t>
            </a:r>
            <a:r>
              <a:rPr lang="it-IT" sz="3000" dirty="0" smtClean="0">
                <a:solidFill>
                  <a:prstClr val="black"/>
                </a:solidFill>
              </a:rPr>
              <a:t>calore: la temperatura ideale per i coniglio è </a:t>
            </a:r>
            <a:r>
              <a:rPr lang="it-IT" sz="3000" dirty="0">
                <a:solidFill>
                  <a:prstClr val="black"/>
                </a:solidFill>
              </a:rPr>
              <a:t>15°-20</a:t>
            </a:r>
            <a:r>
              <a:rPr lang="it-IT" sz="3000" dirty="0" smtClean="0">
                <a:solidFill>
                  <a:prstClr val="black"/>
                </a:solidFill>
              </a:rPr>
              <a:t>°. Se la temperatura supera i 27°</a:t>
            </a:r>
            <a:r>
              <a:rPr lang="it-IT" sz="3000" dirty="0">
                <a:solidFill>
                  <a:prstClr val="black"/>
                </a:solidFill>
              </a:rPr>
              <a:t> </a:t>
            </a:r>
            <a:r>
              <a:rPr lang="it-IT" sz="3000" dirty="0" smtClean="0">
                <a:solidFill>
                  <a:prstClr val="black"/>
                </a:solidFill>
              </a:rPr>
              <a:t>il colpo di calore può portare alla morte in breve tempo.</a:t>
            </a:r>
            <a:endParaRPr lang="it-IT" sz="3000" dirty="0">
              <a:solidFill>
                <a:prstClr val="black"/>
              </a:solidFill>
            </a:endParaRPr>
          </a:p>
          <a:p>
            <a:pPr lvl="0"/>
            <a:r>
              <a:rPr lang="it-IT" sz="3000" dirty="0" smtClean="0">
                <a:solidFill>
                  <a:prstClr val="black"/>
                </a:solidFill>
              </a:rPr>
              <a:t>Miasi: è un’infezione </a:t>
            </a:r>
            <a:r>
              <a:rPr lang="it-IT" sz="3000" dirty="0">
                <a:solidFill>
                  <a:prstClr val="black"/>
                </a:solidFill>
              </a:rPr>
              <a:t>provocata </a:t>
            </a:r>
            <a:r>
              <a:rPr lang="it-IT" sz="3000" dirty="0" smtClean="0">
                <a:solidFill>
                  <a:prstClr val="black"/>
                </a:solidFill>
              </a:rPr>
              <a:t>dalle larve di mosca. Le mosche depositano le larve su ferite e zone umide o sporche. Provocano danni ai tessuti superficiali e a quelli profondi fino alla viscere portando alla morte il coniglio</a:t>
            </a:r>
            <a:endParaRPr lang="it-IT" sz="3000" dirty="0">
              <a:solidFill>
                <a:prstClr val="black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157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Mixomatosi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417639"/>
            <a:ext cx="8229600" cy="4708525"/>
          </a:xfrm>
        </p:spPr>
        <p:txBody>
          <a:bodyPr>
            <a:normAutofit/>
          </a:bodyPr>
          <a:lstStyle/>
          <a:p>
            <a:r>
              <a:rPr lang="it-IT" dirty="0" smtClean="0"/>
              <a:t>Malattia virale trasmessa da insetti vettori (zanzare, acari, pulci e zecche)</a:t>
            </a:r>
          </a:p>
          <a:p>
            <a:r>
              <a:rPr lang="it-IT" dirty="0" smtClean="0"/>
              <a:t>Incubazione di 5-15 giorni</a:t>
            </a:r>
          </a:p>
          <a:p>
            <a:r>
              <a:rPr lang="it-IT" dirty="0" smtClean="0"/>
              <a:t>Si manifesta con edemi, congiuntivite, gonfiore </a:t>
            </a:r>
            <a:r>
              <a:rPr lang="it-IT" dirty="0"/>
              <a:t>alla base delle orecchie, alle narici e agli organi genitali con </a:t>
            </a:r>
            <a:r>
              <a:rPr lang="it-IT" dirty="0" smtClean="0"/>
              <a:t>spurgo</a:t>
            </a:r>
          </a:p>
          <a:p>
            <a:r>
              <a:rPr lang="it-IT" dirty="0" smtClean="0"/>
              <a:t>La maggior parte dei soggetti colpiti muore in pochi giorni</a:t>
            </a:r>
          </a:p>
          <a:p>
            <a:r>
              <a:rPr lang="it-IT" dirty="0" smtClean="0"/>
              <a:t>Non esistono cure, l’unica soluzione è la vaccinazione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720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Mev</a:t>
            </a:r>
            <a:r>
              <a:rPr lang="it-IT" dirty="0" smtClean="0"/>
              <a:t> – Malattia Emorragica Virale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Causata da un virus che si trasmette per contatto diretto e indiretto e per via aerea</a:t>
            </a:r>
          </a:p>
          <a:p>
            <a:r>
              <a:rPr lang="it-IT" dirty="0" smtClean="0"/>
              <a:t>Dopo 2 giorni di incubazione i conigli sviluppano depressione, letargia, febbre, tachipnea e cianosi</a:t>
            </a:r>
          </a:p>
          <a:p>
            <a:r>
              <a:rPr lang="it-IT" dirty="0" smtClean="0"/>
              <a:t>Alcuni soggetti muoiono senza dare alcun segno a causa del decorso acuto dell’infezione</a:t>
            </a:r>
          </a:p>
          <a:p>
            <a:r>
              <a:rPr lang="it-IT" dirty="0" smtClean="0"/>
              <a:t>Non ci sono cure, l’unica soluzione è la vaccinazione preventiva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831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Vaccinazioni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Le vaccinazioni esistono solo per 2 malattie</a:t>
            </a:r>
          </a:p>
          <a:p>
            <a:r>
              <a:rPr lang="it-IT" dirty="0" err="1" smtClean="0"/>
              <a:t>Mev</a:t>
            </a:r>
            <a:endParaRPr lang="it-IT" dirty="0" smtClean="0"/>
          </a:p>
          <a:p>
            <a:r>
              <a:rPr lang="it-IT" dirty="0" smtClean="0"/>
              <a:t>Mixomatosi</a:t>
            </a:r>
          </a:p>
          <a:p>
            <a:pPr marL="0" indent="0">
              <a:buNone/>
            </a:pPr>
            <a:r>
              <a:rPr lang="it-IT" dirty="0" smtClean="0"/>
              <a:t>Vanno fatte a partire dai 2 mesi di vita e vanno ripetute tutti gli anni</a:t>
            </a:r>
          </a:p>
          <a:p>
            <a:pPr marL="0" indent="0">
              <a:buNone/>
            </a:pPr>
            <a:r>
              <a:rPr lang="it-IT" dirty="0" smtClean="0"/>
              <a:t>Potrebbe manifestarsi una reazione cutanea ai vaccini, non è pericolosa ma va tenuta sotto controllo</a:t>
            </a:r>
          </a:p>
        </p:txBody>
      </p:sp>
    </p:spTree>
    <p:extLst>
      <p:ext uri="{BB962C8B-B14F-4D97-AF65-F5344CB8AC3E}">
        <p14:creationId xmlns:p14="http://schemas.microsoft.com/office/powerpoint/2010/main" xmlns="" val="14913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Comportamento e comunicazione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Comunicazione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I conigli comunicano tra loro attraverso:</a:t>
            </a:r>
          </a:p>
          <a:p>
            <a:r>
              <a:rPr lang="it-IT" dirty="0" smtClean="0"/>
              <a:t>odori</a:t>
            </a:r>
          </a:p>
          <a:p>
            <a:r>
              <a:rPr lang="it-IT" dirty="0" smtClean="0"/>
              <a:t>posture</a:t>
            </a:r>
          </a:p>
          <a:p>
            <a:r>
              <a:rPr lang="it-IT" dirty="0" smtClean="0"/>
              <a:t>suoni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395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Odori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PROCESSO </a:t>
            </a:r>
            <a:r>
              <a:rPr lang="it-IT" dirty="0" err="1" smtClean="0"/>
              <a:t>DI</a:t>
            </a:r>
            <a:r>
              <a:rPr lang="it-IT" dirty="0" smtClean="0"/>
              <a:t> ADDOMESTICAMENTO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Rinchiudere</a:t>
            </a:r>
            <a:r>
              <a:rPr lang="it-IT" dirty="0"/>
              <a:t>, tenere in gabbia e far riprodurre i conigli sembra un’usanza iniziata circa 2000 anni fa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 inizio del processo di addomesticamento del coniglio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335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Profilo olfattivo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it-IT" dirty="0" smtClean="0"/>
              <a:t> Il coniglio basa una buona parte della propria c</a:t>
            </a:r>
            <a:r>
              <a:rPr lang="it-IT" dirty="0" smtClean="0">
                <a:latin typeface="+mj-lt"/>
              </a:rPr>
              <a:t>omunicazione sull’olfatto. </a:t>
            </a:r>
            <a:r>
              <a:rPr lang="it-IT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Gli </a:t>
            </a:r>
            <a:r>
              <a:rPr lang="it-IT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odori sono più importanti per lui rispetto alla vista o ai rumori. </a:t>
            </a:r>
            <a:endParaRPr lang="it-IT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r>
              <a:rPr lang="it-IT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Ciascun </a:t>
            </a:r>
            <a:r>
              <a:rPr lang="it-IT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esemplare ha un proprio </a:t>
            </a:r>
            <a:r>
              <a:rPr lang="it-IT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profilo olfattivo </a:t>
            </a:r>
            <a:r>
              <a:rPr lang="it-IT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riesce a riconoscere non solo i suoi simili, ma anche a distinguere gli esseri umani che conosce da quelli che non gli sono </a:t>
            </a:r>
            <a:r>
              <a:rPr lang="it-IT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famigliari.</a:t>
            </a:r>
            <a:endParaRPr lang="it-IT" dirty="0" smtClean="0">
              <a:latin typeface="+mj-lt"/>
            </a:endParaRP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469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Marcature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it-IT" dirty="0" smtClean="0">
                <a:solidFill>
                  <a:prstClr val="black"/>
                </a:solidFill>
              </a:rPr>
              <a:t>Ghiandola di </a:t>
            </a:r>
            <a:r>
              <a:rPr lang="it-IT" dirty="0" err="1" smtClean="0">
                <a:solidFill>
                  <a:prstClr val="black"/>
                </a:solidFill>
              </a:rPr>
              <a:t>Jacobson</a:t>
            </a:r>
            <a:r>
              <a:rPr lang="it-IT" dirty="0" smtClean="0">
                <a:solidFill>
                  <a:prstClr val="black"/>
                </a:solidFill>
              </a:rPr>
              <a:t>: ghiandola situata sotto il mento. I conigli strofinano con il mento i membri del proprio gruppo o il loro territorio</a:t>
            </a:r>
          </a:p>
          <a:p>
            <a:pPr lvl="0"/>
            <a:r>
              <a:rPr lang="it-IT" dirty="0" smtClean="0">
                <a:solidFill>
                  <a:prstClr val="black"/>
                </a:solidFill>
              </a:rPr>
              <a:t>La marcatura avviene anche con feci e urine</a:t>
            </a:r>
          </a:p>
        </p:txBody>
      </p:sp>
    </p:spTree>
    <p:extLst>
      <p:ext uri="{BB962C8B-B14F-4D97-AF65-F5344CB8AC3E}">
        <p14:creationId xmlns:p14="http://schemas.microsoft.com/office/powerpoint/2010/main" xmlns="" val="39390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NIGL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878"/>
            <a:ext cx="9144000" cy="6466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Scavare e rosicchiare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/>
            <a:r>
              <a:rPr lang="it-IT" dirty="0" smtClean="0"/>
              <a:t>Sono comportamenti normali su base istintuale</a:t>
            </a:r>
          </a:p>
          <a:p>
            <a:pPr marL="0" indent="0"/>
            <a:r>
              <a:rPr lang="it-IT" dirty="0" smtClean="0"/>
              <a:t>Bisogna dare al coniglio la possibilità di sfogarsi senza fare danni</a:t>
            </a:r>
          </a:p>
          <a:p>
            <a:pPr marL="0" indent="0"/>
            <a:r>
              <a:rPr lang="it-IT" dirty="0" smtClean="0"/>
              <a:t>rosicchiare in modo eccessivo può dipendere da un’alimentazione scorretta (carenza di fieno) o da uno stress eccessivo.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32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Comunicazione posturale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016" y="188640"/>
            <a:ext cx="8229600" cy="1143000"/>
          </a:xfrm>
        </p:spPr>
        <p:txBody>
          <a:bodyPr/>
          <a:lstStyle/>
          <a:p>
            <a:r>
              <a:rPr lang="it-IT" dirty="0" smtClean="0"/>
              <a:t>Relax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Il coniglio assume questa postura in condizioni di tranquillità</a:t>
            </a:r>
          </a:p>
        </p:txBody>
      </p:sp>
    </p:spTree>
    <p:extLst>
      <p:ext uri="{BB962C8B-B14F-4D97-AF65-F5344CB8AC3E}">
        <p14:creationId xmlns:p14="http://schemas.microsoft.com/office/powerpoint/2010/main" xmlns="" val="29308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NIGL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878"/>
            <a:ext cx="9144000" cy="6466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IGLI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878"/>
            <a:ext cx="9144000" cy="6466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016" y="188640"/>
            <a:ext cx="8229600" cy="1143000"/>
          </a:xfrm>
        </p:spPr>
        <p:txBody>
          <a:bodyPr/>
          <a:lstStyle/>
          <a:p>
            <a:r>
              <a:rPr lang="it-IT" dirty="0" smtClean="0"/>
              <a:t>Preoccupazione o attenzione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Il coniglio assume questa postura in presenza di un predatore o di qualcosa di nuovo o estraneo. Resta immobile con orecchie ritte e corpo rigido e protratto in avanti</a:t>
            </a:r>
          </a:p>
        </p:txBody>
      </p:sp>
    </p:spTree>
    <p:extLst>
      <p:ext uri="{BB962C8B-B14F-4D97-AF65-F5344CB8AC3E}">
        <p14:creationId xmlns:p14="http://schemas.microsoft.com/office/powerpoint/2010/main" xmlns="" val="29308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NIGLIO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878"/>
            <a:ext cx="9144000" cy="6466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484784"/>
            <a:ext cx="9324528" cy="620505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SELEZIONE DA PARTE DELL’UOMO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L' uomo nel corso degli anni ha selezionato una varietà di razze, dalle taglie piccole, alle giganti, con svariati colorazioni della pelliccia e caratteri diversi fra loro.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 cambiamenti non hanno modificato il comportamento del coniglio, che non è cambiato in maniera radicale rispetto a quello dei suoi progenitori selvatici.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335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Attenzione curiosità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Coniglio in piedi su due zampe con arti anteriori raccolti.</a:t>
            </a:r>
          </a:p>
        </p:txBody>
      </p:sp>
    </p:spTree>
    <p:extLst>
      <p:ext uri="{BB962C8B-B14F-4D97-AF65-F5344CB8AC3E}">
        <p14:creationId xmlns:p14="http://schemas.microsoft.com/office/powerpoint/2010/main" xmlns="" val="37256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NI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878"/>
            <a:ext cx="9144000" cy="6466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Paura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Freezing</a:t>
            </a:r>
            <a:r>
              <a:rPr lang="it-IT" dirty="0" smtClean="0"/>
              <a:t> : occhi spalancati (si vede la parte bianca), corpo rigido e schiacciato a terra, respiro veloce e affannoso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060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N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878"/>
            <a:ext cx="9144000" cy="6466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Sonno/rilassamento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Il coniglio può riposare nella classica posizione «a palla» o lungo disteso su un fianco.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448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NIGL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878"/>
            <a:ext cx="9144000" cy="6466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Comunicazione vocale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Verso: Zigare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556793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Il coniglio emette il suo verso raramente poiché preferisce comunicare attraverso l’odore o la postura del corpo. Il verso del coniglio viene detto zigare</a:t>
            </a:r>
          </a:p>
        </p:txBody>
      </p:sp>
    </p:spTree>
    <p:extLst>
      <p:ext uri="{BB962C8B-B14F-4D97-AF65-F5344CB8AC3E}">
        <p14:creationId xmlns:p14="http://schemas.microsoft.com/office/powerpoint/2010/main" xmlns="" val="3538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Suoni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556793"/>
            <a:ext cx="8229600" cy="4929411"/>
          </a:xfrm>
        </p:spPr>
        <p:txBody>
          <a:bodyPr/>
          <a:lstStyle/>
          <a:p>
            <a:r>
              <a:rPr lang="it-IT" dirty="0" smtClean="0"/>
              <a:t>suono simile a un «</a:t>
            </a:r>
            <a:r>
              <a:rPr lang="it-IT" dirty="0" err="1" smtClean="0"/>
              <a:t>gu</a:t>
            </a:r>
            <a:r>
              <a:rPr lang="it-IT" dirty="0" smtClean="0"/>
              <a:t> </a:t>
            </a:r>
            <a:r>
              <a:rPr lang="it-IT" dirty="0" err="1" smtClean="0"/>
              <a:t>gu</a:t>
            </a:r>
            <a:r>
              <a:rPr lang="it-IT" dirty="0" smtClean="0"/>
              <a:t>» basso e gutturale: vuole giocare, è felice o in fase di corteggiamento</a:t>
            </a:r>
          </a:p>
          <a:p>
            <a:r>
              <a:rPr lang="it-IT" dirty="0" smtClean="0"/>
              <a:t>«urlo» simile a un fischio acuto: in caso di intensa paura o dolore</a:t>
            </a:r>
          </a:p>
          <a:p>
            <a:r>
              <a:rPr lang="it-IT" dirty="0" smtClean="0"/>
              <a:t>Ringhio (il coniglio emette un suono tipo «</a:t>
            </a:r>
            <a:r>
              <a:rPr lang="it-IT" dirty="0" err="1" smtClean="0"/>
              <a:t>vut</a:t>
            </a:r>
            <a:r>
              <a:rPr lang="it-IT" dirty="0" smtClean="0"/>
              <a:t>» e solitamente calcia o scava con gli arti anteriori): segno di rabbia, stress e può preludere al morso</a:t>
            </a:r>
          </a:p>
          <a:p>
            <a:r>
              <a:rPr lang="it-IT" dirty="0" smtClean="0"/>
              <a:t>Fusa (il coniglio macina piano con i denti): è contento e sta provando piacere</a:t>
            </a:r>
          </a:p>
        </p:txBody>
      </p:sp>
    </p:spTree>
    <p:extLst>
      <p:ext uri="{BB962C8B-B14F-4D97-AF65-F5344CB8AC3E}">
        <p14:creationId xmlns:p14="http://schemas.microsoft.com/office/powerpoint/2010/main" xmlns="" val="3538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Convivenza con altri animali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ETOLOGIA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Comportamento animale nel suo ambiente naturale</a:t>
            </a:r>
            <a:endParaRPr lang="it-IT" dirty="0"/>
          </a:p>
        </p:txBody>
      </p:sp>
      <p:pic>
        <p:nvPicPr>
          <p:cNvPr id="4" name="Immagine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988840"/>
            <a:ext cx="5286552" cy="2202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ane coniglio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36000"/>
          </a:blip>
          <a:stretch>
            <a:fillRect/>
          </a:stretch>
        </p:blipFill>
        <p:spPr>
          <a:xfrm>
            <a:off x="0" y="1"/>
            <a:ext cx="9529824" cy="753345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Cane-coniglio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prudenza e gradualità</a:t>
            </a:r>
          </a:p>
          <a:p>
            <a:r>
              <a:rPr lang="it-IT" dirty="0" smtClean="0"/>
              <a:t>Attenzione ai cani da caccia</a:t>
            </a:r>
          </a:p>
          <a:p>
            <a:r>
              <a:rPr lang="it-IT" dirty="0" smtClean="0"/>
              <a:t>Attenzione anche ai cuccioli</a:t>
            </a:r>
          </a:p>
          <a:p>
            <a:r>
              <a:rPr lang="it-IT" dirty="0" smtClean="0"/>
              <a:t>E' sempre sconsigliato lasciare soli il cane con il coniglio,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atto coniglio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19000"/>
          </a:blip>
          <a:stretch>
            <a:fillRect/>
          </a:stretch>
        </p:blipFill>
        <p:spPr>
          <a:xfrm>
            <a:off x="-2627" y="260648"/>
            <a:ext cx="9149252" cy="633670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gatto-coniglio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sempre con gradualità e sotto sorveglianza</a:t>
            </a:r>
          </a:p>
          <a:p>
            <a:r>
              <a:rPr lang="it-IT" dirty="0" smtClean="0"/>
              <a:t> se il gatto è già adulto, bisogna fare attenzione che non veda il coniglio come una preda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iu conigl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39000"/>
          </a:blip>
          <a:stretch>
            <a:fillRect/>
          </a:stretch>
        </p:blipFill>
        <p:spPr>
          <a:xfrm>
            <a:off x="-972616" y="836712"/>
            <a:ext cx="11922736" cy="554461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Coppia o più conigli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SI:</a:t>
            </a:r>
            <a:endParaRPr lang="it-IT" dirty="0" smtClean="0"/>
          </a:p>
          <a:p>
            <a:pPr lvl="1"/>
            <a:r>
              <a:rPr lang="it-IT" dirty="0" smtClean="0"/>
              <a:t>coppia maschio e femmina (sterilizzati)</a:t>
            </a:r>
          </a:p>
          <a:p>
            <a:pPr lvl="1"/>
            <a:r>
              <a:rPr lang="it-IT" dirty="0" smtClean="0"/>
              <a:t>coppia di conigli di varie razze (non esistono problemi di razze) e dimensioni</a:t>
            </a:r>
          </a:p>
          <a:p>
            <a:pPr lvl="1"/>
            <a:r>
              <a:rPr lang="it-IT" dirty="0" smtClean="0"/>
              <a:t>coppia di conigli di varie età (adulti sterilizzati)</a:t>
            </a:r>
          </a:p>
          <a:p>
            <a:r>
              <a:rPr lang="it-IT" b="1" dirty="0" smtClean="0"/>
              <a:t>NO:</a:t>
            </a:r>
            <a:endParaRPr lang="it-IT" dirty="0" smtClean="0"/>
          </a:p>
          <a:p>
            <a:pPr lvl="1"/>
            <a:r>
              <a:rPr lang="it-IT" dirty="0" smtClean="0"/>
              <a:t>conigli adulti dello stesso sesso </a:t>
            </a:r>
          </a:p>
          <a:p>
            <a:pPr lvl="1"/>
            <a:r>
              <a:rPr lang="it-IT" dirty="0" smtClean="0"/>
              <a:t>conigli non sterilizzati</a:t>
            </a:r>
          </a:p>
          <a:p>
            <a:pPr lvl="1"/>
            <a:r>
              <a:rPr lang="it-IT" dirty="0" smtClean="0"/>
              <a:t>conigli in piccoli spazi (gabbie, gabbioni, recinti piccoli)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Educare il coniglio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Come conquistare la sua fiducia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Per conquistare la sua fiducia e non essere visti come "predatori" abbassiamoci e avviciniamoci piano, sediamoci a terra e lasciamo che sia lui ad avvicinarsi, premiamolo con un uvetta o un pezzettino di frutta, </a:t>
            </a:r>
          </a:p>
          <a:p>
            <a:r>
              <a:rPr lang="it-IT" dirty="0" smtClean="0"/>
              <a:t>Evitiamo movimenti bruschi o rumori alti. </a:t>
            </a:r>
          </a:p>
          <a:p>
            <a:r>
              <a:rPr lang="it-IT" dirty="0" smtClean="0"/>
              <a:t>Se sta sdraiato tranquillo vuol dire che non ha paura di noi.</a:t>
            </a:r>
          </a:p>
          <a:p>
            <a:r>
              <a:rPr lang="it-IT" dirty="0" smtClean="0"/>
              <a:t>Quando imparerà a conoscerci e avrà fiducia di noi si avvicinerà senza problemi riconoscendoci come parte del “gruppo”.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Giocare con il coniglio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Ob: </a:t>
            </a:r>
          </a:p>
          <a:p>
            <a:pPr lvl="1"/>
            <a:r>
              <a:rPr lang="it-IT" dirty="0" smtClean="0"/>
              <a:t>Divertimento</a:t>
            </a:r>
          </a:p>
          <a:p>
            <a:pPr lvl="1"/>
            <a:r>
              <a:rPr lang="it-IT" dirty="0" smtClean="0"/>
              <a:t>benessere psicofisico</a:t>
            </a:r>
          </a:p>
          <a:p>
            <a:pPr lvl="1"/>
            <a:r>
              <a:rPr lang="it-IT" dirty="0" smtClean="0"/>
              <a:t>stimolare il coniglio nel movimento e nella mente</a:t>
            </a:r>
          </a:p>
          <a:p>
            <a:pPr lvl="1"/>
            <a:r>
              <a:rPr lang="it-IT" dirty="0" smtClean="0"/>
              <a:t>instaurare un rapporto ed aiuta il coniglio ad avere fiducia in noi.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Come giocare: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mettersi a terra a gambe stese e far saltare il coniglio da una parte all'altra delle gambe, </a:t>
            </a:r>
            <a:r>
              <a:rPr lang="it-IT" b="1" dirty="0" smtClean="0"/>
              <a:t> </a:t>
            </a:r>
            <a:endParaRPr lang="it-IT" dirty="0" smtClean="0"/>
          </a:p>
          <a:p>
            <a:r>
              <a:rPr lang="it-IT" dirty="0" smtClean="0"/>
              <a:t>nascondere dell'uvetta o qualche </a:t>
            </a:r>
            <a:r>
              <a:rPr lang="it-IT" dirty="0" err="1" smtClean="0"/>
              <a:t>pellet</a:t>
            </a:r>
            <a:r>
              <a:rPr lang="it-IT" dirty="0" smtClean="0"/>
              <a:t> dentro il rotolo di carta igienica e invitare il coniglio a trovare il "premio".</a:t>
            </a:r>
          </a:p>
          <a:p>
            <a:r>
              <a:rPr lang="it-IT" dirty="0" smtClean="0"/>
              <a:t>fargli saltare piccoli ostacoli di 10 cm tipo </a:t>
            </a:r>
            <a:r>
              <a:rPr lang="it-IT" dirty="0" err="1" smtClean="0"/>
              <a:t>agility</a:t>
            </a:r>
            <a:r>
              <a:rPr lang="it-IT" dirty="0" smtClean="0"/>
              <a:t>.</a:t>
            </a:r>
          </a:p>
          <a:p>
            <a:r>
              <a:rPr lang="it-IT" dirty="0" smtClean="0"/>
              <a:t>Giochi precostruiti o fai da te di attivazione mentale</a:t>
            </a:r>
          </a:p>
          <a:p>
            <a:pPr>
              <a:buNone/>
            </a:pPr>
            <a:r>
              <a:rPr lang="it-IT" dirty="0" smtClean="0"/>
              <a:t> 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Rinforzo positivo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coniglio non riconosce la </a:t>
            </a:r>
            <a:r>
              <a:rPr lang="it-IT" i="1" dirty="0" smtClean="0"/>
              <a:t>punizione</a:t>
            </a:r>
            <a:endParaRPr lang="it-IT" dirty="0" smtClean="0"/>
          </a:p>
          <a:p>
            <a:r>
              <a:rPr lang="it-IT" dirty="0" smtClean="0"/>
              <a:t>Se il coniglio tende ad attirare la nostra attenzione con atteggiamenti negativi (rosicchiare ad esempio) ignoriamolo o diciamo un </a:t>
            </a:r>
            <a:r>
              <a:rPr lang="it-IT" b="1" dirty="0" smtClean="0"/>
              <a:t>NO</a:t>
            </a:r>
            <a:r>
              <a:rPr lang="it-IT" dirty="0" smtClean="0"/>
              <a:t> secco.</a:t>
            </a:r>
          </a:p>
          <a:p>
            <a:r>
              <a:rPr lang="it-IT" dirty="0" smtClean="0"/>
              <a:t>Premiamolo con un uvetta invece quando fa le cose giuste (esempio sporca in lettiera).</a:t>
            </a:r>
          </a:p>
          <a:p>
            <a:endParaRPr lang="it-IT" dirty="0" smtClean="0"/>
          </a:p>
          <a:p>
            <a:r>
              <a:rPr lang="it-IT" dirty="0" smtClean="0"/>
              <a:t>premio </a:t>
            </a:r>
            <a:r>
              <a:rPr lang="it-IT" dirty="0" smtClean="0">
                <a:latin typeface="Segoe UI Symbol"/>
                <a:ea typeface="Segoe UI Symbol"/>
              </a:rPr>
              <a:t>⇒</a:t>
            </a:r>
            <a:r>
              <a:rPr lang="it-IT" dirty="0" smtClean="0"/>
              <a:t>rinforzo positivo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Come interagire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Come prendere in braccio il coniglio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si solleva con una mano per la collottola e con l’altra si sostiene sotto le zampe posteriori oppure con una mano sotto il ventre, sotto le ascelle, con l’altra sotto le zampe posteriori, </a:t>
            </a:r>
          </a:p>
          <a:p>
            <a:r>
              <a:rPr lang="it-IT" dirty="0" smtClean="0"/>
              <a:t>Attenzione: Il coniglio scalciando potrebbe farsi molto male o rompersi la spina dorsale. Anche in braccio potrebbe saltare e cadere a terra.</a:t>
            </a:r>
          </a:p>
          <a:p>
            <a:r>
              <a:rPr lang="it-IT" dirty="0" smtClean="0"/>
              <a:t>Generalmente i conigli non amano essere presi in braccio in quanto è una posizione per loro innaturale e pericolosa (in natura: sollevamento da terra quando li prende al volo un rapace)</a:t>
            </a:r>
          </a:p>
          <a:p>
            <a:r>
              <a:rPr lang="it-IT" dirty="0" smtClean="0"/>
              <a:t>Non obbligatelo a stare in braccio se non vuole!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ANIMALE PREDA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/>
            <a:r>
              <a:rPr lang="it-I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coniglio rappresenta il tipico animale preda. </a:t>
            </a:r>
            <a:endParaRPr lang="it-IT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r>
              <a:rPr lang="it-IT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conigli selvatici pesano circa 1,5 kg, vengono considerati una preda di media taglia (pasto soddisfacente ma abbastanza piccoli per essere catturati da un predatore che caccia solo)</a:t>
            </a:r>
            <a:r>
              <a:rPr lang="it-IT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r>
              <a:rPr lang="it-IT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fanno </a:t>
            </a:r>
            <a:r>
              <a:rPr lang="it-I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parte della dieta di circa 20 diverse specie di predatori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352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Veterinario-tiene-in-braccio-un-conigl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609" y="2"/>
            <a:ext cx="10616107" cy="7077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smtClean="0"/>
              <a:t>Le coccole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conigli si leccano vicendevolmente, è un collante sociale, si leccano per considerarsi parte del gruppo. </a:t>
            </a:r>
          </a:p>
          <a:p>
            <a:r>
              <a:rPr lang="it-IT" dirty="0" smtClean="0"/>
              <a:t>Le carezze devono partire dal naso, muso, orecchie, dietro le orecchie e schiena sempre con piccoli movimenti circolari delle dita che hanno un effetto calmante e rilassante. 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cc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6722"/>
            <a:ext cx="9144000" cy="1217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COSA NON FARE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 Sollevare il coniglio dalle orecchie</a:t>
            </a:r>
          </a:p>
          <a:p>
            <a:r>
              <a:rPr lang="it-IT" b="1" dirty="0" smtClean="0"/>
              <a:t> Posizione "a pancia in </a:t>
            </a:r>
            <a:r>
              <a:rPr lang="it-IT" b="1" dirty="0" err="1" smtClean="0"/>
              <a:t>sù</a:t>
            </a:r>
            <a:r>
              <a:rPr lang="it-IT" b="1" dirty="0" smtClean="0"/>
              <a:t>" (</a:t>
            </a:r>
            <a:r>
              <a:rPr lang="it-IT" b="1" i="1" dirty="0" smtClean="0"/>
              <a:t>immobilità tonica</a:t>
            </a:r>
            <a:r>
              <a:rPr lang="it-IT" b="1" dirty="0" smtClean="0"/>
              <a:t>)</a:t>
            </a:r>
            <a:r>
              <a:rPr lang="it-IT" dirty="0" smtClean="0"/>
              <a:t>: Quando viene girato sulla schiena all' inizio si ribella, poi i muscoli si rilassano e abbassa il battito cardiaco, sembra che entri in "trance" </a:t>
            </a:r>
            <a:r>
              <a:rPr lang="it-IT" smtClean="0"/>
              <a:t>dove l'unico </a:t>
            </a:r>
            <a:r>
              <a:rPr lang="it-IT" dirty="0" smtClean="0"/>
              <a:t>movimento che si può notare è un tremolio della zampe </a:t>
            </a:r>
            <a:r>
              <a:rPr lang="it-IT" smtClean="0"/>
              <a:t>posteriori.</a:t>
            </a:r>
            <a:r>
              <a:rPr lang="it-IT" dirty="0" smtClean="0"/>
              <a:t> Il coniglio non è per niente rilassato!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oniglietto-finto-mor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approfondire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Perché il mio coniglio fa così? L’analisi comportamentale per i conigli dalla A alla Z”</a:t>
            </a:r>
          </a:p>
          <a:p>
            <a:pPr lvl="1"/>
            <a:r>
              <a:rPr lang="it-IT" dirty="0" smtClean="0"/>
              <a:t>Anne Mc Bride</a:t>
            </a:r>
          </a:p>
          <a:p>
            <a:pPr lvl="1"/>
            <a:r>
              <a:rPr lang="it-IT" dirty="0" smtClean="0"/>
              <a:t>Alberto </a:t>
            </a:r>
            <a:r>
              <a:rPr lang="it-IT" smtClean="0"/>
              <a:t>perdisa</a:t>
            </a:r>
            <a:r>
              <a:rPr lang="it-IT" dirty="0" smtClean="0"/>
              <a:t> editore</a:t>
            </a:r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1988</TotalTime>
  <Words>2333</Words>
  <Application>Microsoft Office PowerPoint</Application>
  <PresentationFormat>Presentazione su schermo (4:3)</PresentationFormat>
  <Paragraphs>306</Paragraphs>
  <Slides>95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95</vt:i4>
      </vt:variant>
    </vt:vector>
  </HeadingPairs>
  <TitlesOfParts>
    <vt:vector size="96" baseType="lpstr">
      <vt:lpstr>Luna</vt:lpstr>
      <vt:lpstr>IL CONIGLIO</vt:lpstr>
      <vt:lpstr>Diapositiva 2</vt:lpstr>
      <vt:lpstr>CLASSIFICAZIONE</vt:lpstr>
      <vt:lpstr>STORIA DEL CONIGLIO DOMESTICO</vt:lpstr>
      <vt:lpstr>TERRA D’ORIGINE</vt:lpstr>
      <vt:lpstr>PROCESSO DI ADDOMESTICAMENTO</vt:lpstr>
      <vt:lpstr>SELEZIONE DA PARTE DELL’UOMO</vt:lpstr>
      <vt:lpstr>ETOLOGIA</vt:lpstr>
      <vt:lpstr>ANIMALE PREDA </vt:lpstr>
      <vt:lpstr>ANIMALI SOCIALI</vt:lpstr>
      <vt:lpstr>ANIMALI CREPUSCOLARI</vt:lpstr>
      <vt:lpstr>Caratteristiche fisiche</vt:lpstr>
      <vt:lpstr>Caratteristiche </vt:lpstr>
      <vt:lpstr>razze</vt:lpstr>
      <vt:lpstr>Razze pesanti</vt:lpstr>
      <vt:lpstr>Ariete </vt:lpstr>
      <vt:lpstr>Gigante </vt:lpstr>
      <vt:lpstr>Razze medie</vt:lpstr>
      <vt:lpstr>Alaska </vt:lpstr>
      <vt:lpstr>Blu di Vienna</vt:lpstr>
      <vt:lpstr>Rossa di Nuova Zelanda</vt:lpstr>
      <vt:lpstr>Razze leggere</vt:lpstr>
      <vt:lpstr>Razze a pelo speciale</vt:lpstr>
      <vt:lpstr>Angora </vt:lpstr>
      <vt:lpstr>Rex </vt:lpstr>
      <vt:lpstr>Satin </vt:lpstr>
      <vt:lpstr>gestione</vt:lpstr>
      <vt:lpstr>Sistemazione</vt:lpstr>
      <vt:lpstr>Gabbia o libertà </vt:lpstr>
      <vt:lpstr>Attrezzare una stanza</vt:lpstr>
      <vt:lpstr>Diapositiva 31</vt:lpstr>
      <vt:lpstr>Mettere in sicurezza</vt:lpstr>
      <vt:lpstr>Lettiera </vt:lpstr>
      <vt:lpstr>Giardino  </vt:lpstr>
      <vt:lpstr>Recinto </vt:lpstr>
      <vt:lpstr>alimentazione</vt:lpstr>
      <vt:lpstr>erbivoro </vt:lpstr>
      <vt:lpstr>Piramide alimentare</vt:lpstr>
      <vt:lpstr>Diapositiva 39</vt:lpstr>
      <vt:lpstr>Verdure consigliate</vt:lpstr>
      <vt:lpstr>Igiene e cura</vt:lpstr>
      <vt:lpstr>Diapositiva 42</vt:lpstr>
      <vt:lpstr>Diapositiva 43</vt:lpstr>
      <vt:lpstr>prevenzione</vt:lpstr>
      <vt:lpstr>Regole</vt:lpstr>
      <vt:lpstr>Stato di benessere</vt:lpstr>
      <vt:lpstr>Feci </vt:lpstr>
      <vt:lpstr>Feci </vt:lpstr>
      <vt:lpstr>Urina </vt:lpstr>
      <vt:lpstr>Urina </vt:lpstr>
      <vt:lpstr>patologie</vt:lpstr>
      <vt:lpstr>Patologie più frequenti </vt:lpstr>
      <vt:lpstr>Diapositiva 53</vt:lpstr>
      <vt:lpstr>Mixomatosi </vt:lpstr>
      <vt:lpstr>Mev – Malattia Emorragica Virale</vt:lpstr>
      <vt:lpstr>Vaccinazioni </vt:lpstr>
      <vt:lpstr>Comportamento e comunicazione</vt:lpstr>
      <vt:lpstr>Comunicazione </vt:lpstr>
      <vt:lpstr>Odori </vt:lpstr>
      <vt:lpstr>Profilo olfattivo</vt:lpstr>
      <vt:lpstr>Marcature </vt:lpstr>
      <vt:lpstr>Diapositiva 62</vt:lpstr>
      <vt:lpstr>Scavare e rosicchiare</vt:lpstr>
      <vt:lpstr>Comunicazione posturale</vt:lpstr>
      <vt:lpstr>Relax</vt:lpstr>
      <vt:lpstr>Diapositiva 66</vt:lpstr>
      <vt:lpstr>Diapositiva 67</vt:lpstr>
      <vt:lpstr>Preoccupazione o attenzione</vt:lpstr>
      <vt:lpstr>Diapositiva 69</vt:lpstr>
      <vt:lpstr>Attenzione curiosità</vt:lpstr>
      <vt:lpstr>Diapositiva 71</vt:lpstr>
      <vt:lpstr>Paura </vt:lpstr>
      <vt:lpstr>Diapositiva 73</vt:lpstr>
      <vt:lpstr>Sonno/rilassamento </vt:lpstr>
      <vt:lpstr>Diapositiva 75</vt:lpstr>
      <vt:lpstr>Comunicazione vocale</vt:lpstr>
      <vt:lpstr>Verso: Zigare </vt:lpstr>
      <vt:lpstr>Suoni </vt:lpstr>
      <vt:lpstr>Convivenza con altri animali</vt:lpstr>
      <vt:lpstr>Cane-coniglio</vt:lpstr>
      <vt:lpstr>gatto-coniglio</vt:lpstr>
      <vt:lpstr>Coppia o più conigli</vt:lpstr>
      <vt:lpstr>Educare il coniglio</vt:lpstr>
      <vt:lpstr>Come conquistare la sua fiducia</vt:lpstr>
      <vt:lpstr>Giocare con il coniglio</vt:lpstr>
      <vt:lpstr>Come giocare:</vt:lpstr>
      <vt:lpstr>Rinforzo positivo</vt:lpstr>
      <vt:lpstr>Come interagire</vt:lpstr>
      <vt:lpstr>Come prendere in braccio il coniglio</vt:lpstr>
      <vt:lpstr>Diapositiva 90</vt:lpstr>
      <vt:lpstr>Le coccole</vt:lpstr>
      <vt:lpstr>Diapositiva 92</vt:lpstr>
      <vt:lpstr>COSA NON FARE</vt:lpstr>
      <vt:lpstr>Diapositiva 94</vt:lpstr>
      <vt:lpstr>Per approfondire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IAA con piccoli animali</dc:title>
  <dc:creator>Fra</dc:creator>
  <cp:lastModifiedBy>annalisa</cp:lastModifiedBy>
  <cp:revision>75</cp:revision>
  <dcterms:created xsi:type="dcterms:W3CDTF">2016-04-26T19:54:32Z</dcterms:created>
  <dcterms:modified xsi:type="dcterms:W3CDTF">2016-05-27T20:55:50Z</dcterms:modified>
</cp:coreProperties>
</file>