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277" r:id="rId3"/>
    <p:sldId id="275" r:id="rId4"/>
    <p:sldId id="276" r:id="rId5"/>
    <p:sldId id="278" r:id="rId6"/>
    <p:sldId id="316" r:id="rId7"/>
    <p:sldId id="321" r:id="rId8"/>
    <p:sldId id="322" r:id="rId9"/>
    <p:sldId id="318" r:id="rId10"/>
    <p:sldId id="324" r:id="rId11"/>
    <p:sldId id="326" r:id="rId12"/>
    <p:sldId id="270" r:id="rId13"/>
    <p:sldId id="314" r:id="rId14"/>
    <p:sldId id="271" r:id="rId15"/>
    <p:sldId id="272" r:id="rId16"/>
    <p:sldId id="269" r:id="rId17"/>
    <p:sldId id="274" r:id="rId18"/>
    <p:sldId id="284" r:id="rId19"/>
    <p:sldId id="312" r:id="rId20"/>
    <p:sldId id="333" r:id="rId21"/>
    <p:sldId id="334" r:id="rId22"/>
    <p:sldId id="335" r:id="rId23"/>
    <p:sldId id="286" r:id="rId24"/>
    <p:sldId id="287" r:id="rId25"/>
    <p:sldId id="288" r:id="rId26"/>
    <p:sldId id="289" r:id="rId27"/>
    <p:sldId id="291" r:id="rId28"/>
    <p:sldId id="294" r:id="rId29"/>
    <p:sldId id="295" r:id="rId30"/>
    <p:sldId id="296" r:id="rId31"/>
    <p:sldId id="297" r:id="rId32"/>
    <p:sldId id="261" r:id="rId33"/>
    <p:sldId id="263" r:id="rId34"/>
    <p:sldId id="264" r:id="rId35"/>
    <p:sldId id="265" r:id="rId36"/>
    <p:sldId id="266" r:id="rId37"/>
    <p:sldId id="267" r:id="rId38"/>
    <p:sldId id="304" r:id="rId39"/>
    <p:sldId id="310" r:id="rId4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250" autoAdjust="0"/>
    <p:restoredTop sz="56389" autoAdjust="0"/>
  </p:normalViewPr>
  <p:slideViewPr>
    <p:cSldViewPr>
      <p:cViewPr>
        <p:scale>
          <a:sx n="79" d="100"/>
          <a:sy n="79" d="100"/>
        </p:scale>
        <p:origin x="-87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473EFC-F87A-45D7-A2B0-1FA7DFB36B89}" type="datetimeFigureOut">
              <a:rPr lang="it-IT" smtClean="0"/>
              <a:t>09/01/2016</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056403-9EF0-41D5-9382-DBA68E1AFE29}" type="slidenum">
              <a:rPr lang="it-IT" smtClean="0"/>
              <a:t>‹N›</a:t>
            </a:fld>
            <a:endParaRPr lang="it-IT"/>
          </a:p>
        </p:txBody>
      </p:sp>
    </p:spTree>
    <p:extLst>
      <p:ext uri="{BB962C8B-B14F-4D97-AF65-F5344CB8AC3E}">
        <p14:creationId xmlns:p14="http://schemas.microsoft.com/office/powerpoint/2010/main" val="2822936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61056403-9EF0-41D5-9382-DBA68E1AFE29}" type="slidenum">
              <a:rPr lang="it-IT" smtClean="0"/>
              <a:t>1</a:t>
            </a:fld>
            <a:endParaRPr lang="it-IT"/>
          </a:p>
        </p:txBody>
      </p:sp>
    </p:spTree>
    <p:extLst>
      <p:ext uri="{BB962C8B-B14F-4D97-AF65-F5344CB8AC3E}">
        <p14:creationId xmlns:p14="http://schemas.microsoft.com/office/powerpoint/2010/main" val="3424892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61056403-9EF0-41D5-9382-DBA68E1AFE29}" type="slidenum">
              <a:rPr lang="it-IT" smtClean="0"/>
              <a:t>2</a:t>
            </a:fld>
            <a:endParaRPr lang="it-IT"/>
          </a:p>
        </p:txBody>
      </p:sp>
    </p:spTree>
    <p:extLst>
      <p:ext uri="{BB962C8B-B14F-4D97-AF65-F5344CB8AC3E}">
        <p14:creationId xmlns:p14="http://schemas.microsoft.com/office/powerpoint/2010/main" val="3270556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FC21DC7-6735-419A-A00C-B1762E5BA85C}" type="slidenum">
              <a:rPr lang="it-IT" smtClean="0"/>
              <a:pPr/>
              <a:t>18</a:t>
            </a:fld>
            <a:endParaRPr lang="it-IT"/>
          </a:p>
        </p:txBody>
      </p:sp>
    </p:spTree>
    <p:extLst>
      <p:ext uri="{BB962C8B-B14F-4D97-AF65-F5344CB8AC3E}">
        <p14:creationId xmlns:p14="http://schemas.microsoft.com/office/powerpoint/2010/main" val="2639805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FC21DC7-6735-419A-A00C-B1762E5BA85C}" type="slidenum">
              <a:rPr lang="it-IT" smtClean="0"/>
              <a:pPr/>
              <a:t>19</a:t>
            </a:fld>
            <a:endParaRPr lang="it-IT"/>
          </a:p>
        </p:txBody>
      </p:sp>
    </p:spTree>
    <p:extLst>
      <p:ext uri="{BB962C8B-B14F-4D97-AF65-F5344CB8AC3E}">
        <p14:creationId xmlns:p14="http://schemas.microsoft.com/office/powerpoint/2010/main" val="3339520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FC21DC7-6735-419A-A00C-B1762E5BA85C}" type="slidenum">
              <a:rPr lang="it-IT" smtClean="0"/>
              <a:pPr/>
              <a:t>30</a:t>
            </a:fld>
            <a:endParaRPr lang="it-IT"/>
          </a:p>
        </p:txBody>
      </p:sp>
    </p:spTree>
    <p:extLst>
      <p:ext uri="{BB962C8B-B14F-4D97-AF65-F5344CB8AC3E}">
        <p14:creationId xmlns:p14="http://schemas.microsoft.com/office/powerpoint/2010/main" val="2397722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61056403-9EF0-41D5-9382-DBA68E1AFE29}" type="slidenum">
              <a:rPr lang="it-IT" smtClean="0"/>
              <a:t>31</a:t>
            </a:fld>
            <a:endParaRPr lang="it-IT"/>
          </a:p>
        </p:txBody>
      </p:sp>
    </p:spTree>
    <p:extLst>
      <p:ext uri="{BB962C8B-B14F-4D97-AF65-F5344CB8AC3E}">
        <p14:creationId xmlns:p14="http://schemas.microsoft.com/office/powerpoint/2010/main" val="3023410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82827E16-DC37-434B-AACF-BEB4455A0779}" type="datetimeFigureOut">
              <a:rPr lang="it-IT" smtClean="0"/>
              <a:pPr/>
              <a:t>09/01/2016</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29C07DE4-DDFD-42F6-8CED-75772A492751}"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2827E16-DC37-434B-AACF-BEB4455A0779}" type="datetimeFigureOut">
              <a:rPr lang="it-IT" smtClean="0"/>
              <a:pPr/>
              <a:t>09/01/2016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C07DE4-DDFD-42F6-8CED-75772A492751}"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2827E16-DC37-434B-AACF-BEB4455A0779}" type="datetimeFigureOut">
              <a:rPr lang="it-IT" smtClean="0"/>
              <a:pPr/>
              <a:t>09/01/2016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C07DE4-DDFD-42F6-8CED-75772A492751}"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olo, diagramma o organigramma">
    <p:spTree>
      <p:nvGrpSpPr>
        <p:cNvPr id="1" name=""/>
        <p:cNvGrpSpPr/>
        <p:nvPr/>
      </p:nvGrpSpPr>
      <p:grpSpPr>
        <a:xfrm>
          <a:off x="0" y="0"/>
          <a:ext cx="0" cy="0"/>
          <a:chOff x="0" y="0"/>
          <a:chExt cx="0" cy="0"/>
        </a:xfrm>
      </p:grpSpPr>
      <p:sp>
        <p:nvSpPr>
          <p:cNvPr id="2" name="Titolo 1"/>
          <p:cNvSpPr>
            <a:spLocks noGrp="1"/>
          </p:cNvSpPr>
          <p:nvPr>
            <p:ph type="title"/>
          </p:nvPr>
        </p:nvSpPr>
        <p:spPr>
          <a:xfrm>
            <a:off x="1066800" y="838200"/>
            <a:ext cx="7772400" cy="1143000"/>
          </a:xfrm>
        </p:spPr>
        <p:txBody>
          <a:bodyPr/>
          <a:lstStyle/>
          <a:p>
            <a:r>
              <a:rPr lang="it-IT" smtClean="0"/>
              <a:t>Fare clic per modificare lo stile del titolo</a:t>
            </a:r>
            <a:endParaRPr lang="it-IT"/>
          </a:p>
        </p:txBody>
      </p:sp>
      <p:sp>
        <p:nvSpPr>
          <p:cNvPr id="3" name="Segnaposto SmartArt 2"/>
          <p:cNvSpPr>
            <a:spLocks noGrp="1"/>
          </p:cNvSpPr>
          <p:nvPr>
            <p:ph type="dgm" idx="1"/>
          </p:nvPr>
        </p:nvSpPr>
        <p:spPr>
          <a:xfrm>
            <a:off x="1066800" y="2101850"/>
            <a:ext cx="7772400" cy="4114800"/>
          </a:xfrm>
        </p:spPr>
        <p:txBody>
          <a:bodyPr/>
          <a:lstStyle/>
          <a:p>
            <a:endParaRPr lang="it-IT"/>
          </a:p>
        </p:txBody>
      </p:sp>
      <p:sp>
        <p:nvSpPr>
          <p:cNvPr id="4" name="Segnaposto data 3"/>
          <p:cNvSpPr>
            <a:spLocks noGrp="1"/>
          </p:cNvSpPr>
          <p:nvPr>
            <p:ph type="dt" sz="half" idx="10"/>
          </p:nvPr>
        </p:nvSpPr>
        <p:spPr>
          <a:xfrm>
            <a:off x="1066800" y="6413500"/>
            <a:ext cx="1905000" cy="457200"/>
          </a:xfrm>
        </p:spPr>
        <p:txBody>
          <a:bodyPr/>
          <a:lstStyle>
            <a:lvl1pPr>
              <a:defRPr/>
            </a:lvl1pPr>
          </a:lstStyle>
          <a:p>
            <a:endParaRPr lang="it-IT" altLang="it-IT"/>
          </a:p>
        </p:txBody>
      </p:sp>
    </p:spTree>
    <p:extLst>
      <p:ext uri="{BB962C8B-B14F-4D97-AF65-F5344CB8AC3E}">
        <p14:creationId xmlns:p14="http://schemas.microsoft.com/office/powerpoint/2010/main" val="3702620540"/>
      </p:ext>
    </p:extLst>
  </p:cSld>
  <p:clrMapOvr>
    <a:masterClrMapping/>
  </p:clrMapOvr>
  <p:transition spd="med"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82827E16-DC37-434B-AACF-BEB4455A0779}" type="datetimeFigureOut">
              <a:rPr lang="it-IT" smtClean="0"/>
              <a:pPr/>
              <a:t>09/01/2016</a:t>
            </a:fld>
            <a:endParaRPr lang="it-IT"/>
          </a:p>
        </p:txBody>
      </p:sp>
      <p:sp>
        <p:nvSpPr>
          <p:cNvPr id="9" name="Segnaposto numero diapositiva 8"/>
          <p:cNvSpPr>
            <a:spLocks noGrp="1"/>
          </p:cNvSpPr>
          <p:nvPr>
            <p:ph type="sldNum" sz="quarter" idx="15"/>
          </p:nvPr>
        </p:nvSpPr>
        <p:spPr/>
        <p:txBody>
          <a:bodyPr rtlCol="0"/>
          <a:lstStyle/>
          <a:p>
            <a:fld id="{29C07DE4-DDFD-42F6-8CED-75772A492751}" type="slidenum">
              <a:rPr lang="it-IT" smtClean="0"/>
              <a:pPr/>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82827E16-DC37-434B-AACF-BEB4455A0779}" type="datetimeFigureOut">
              <a:rPr lang="it-IT" smtClean="0"/>
              <a:pPr/>
              <a:t>09/01/2016</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29C07DE4-DDFD-42F6-8CED-75772A492751}"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82827E16-DC37-434B-AACF-BEB4455A0779}" type="datetimeFigureOut">
              <a:rPr lang="it-IT" smtClean="0"/>
              <a:pPr/>
              <a:t>09/01/2016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9C07DE4-DDFD-42F6-8CED-75772A492751}" type="slidenum">
              <a:rPr lang="it-IT" smtClean="0"/>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82827E16-DC37-434B-AACF-BEB4455A0779}" type="datetimeFigureOut">
              <a:rPr lang="it-IT" smtClean="0"/>
              <a:pPr/>
              <a:t>09/01/2016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9C07DE4-DDFD-42F6-8CED-75772A492751}" type="slidenum">
              <a:rPr lang="it-IT" smtClean="0"/>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82827E16-DC37-434B-AACF-BEB4455A0779}" type="datetimeFigureOut">
              <a:rPr lang="it-IT" smtClean="0"/>
              <a:pPr/>
              <a:t>09/01/2016</a:t>
            </a:fld>
            <a:endParaRPr lang="it-IT"/>
          </a:p>
        </p:txBody>
      </p:sp>
      <p:sp>
        <p:nvSpPr>
          <p:cNvPr id="7" name="Segnaposto numero diapositiva 6"/>
          <p:cNvSpPr>
            <a:spLocks noGrp="1"/>
          </p:cNvSpPr>
          <p:nvPr>
            <p:ph type="sldNum" sz="quarter" idx="11"/>
          </p:nvPr>
        </p:nvSpPr>
        <p:spPr/>
        <p:txBody>
          <a:bodyPr rtlCol="0"/>
          <a:lstStyle/>
          <a:p>
            <a:fld id="{29C07DE4-DDFD-42F6-8CED-75772A492751}" type="slidenum">
              <a:rPr lang="it-IT" smtClean="0"/>
              <a:pPr/>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2827E16-DC37-434B-AACF-BEB4455A0779}" type="datetimeFigureOut">
              <a:rPr lang="it-IT" smtClean="0"/>
              <a:pPr/>
              <a:t>09/01/2016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9C07DE4-DDFD-42F6-8CED-75772A492751}"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82827E16-DC37-434B-AACF-BEB4455A0779}" type="datetimeFigureOut">
              <a:rPr lang="it-IT" smtClean="0"/>
              <a:pPr/>
              <a:t>09/01/2016</a:t>
            </a:fld>
            <a:endParaRPr lang="it-IT"/>
          </a:p>
        </p:txBody>
      </p:sp>
      <p:sp>
        <p:nvSpPr>
          <p:cNvPr id="22" name="Segnaposto numero diapositiva 21"/>
          <p:cNvSpPr>
            <a:spLocks noGrp="1"/>
          </p:cNvSpPr>
          <p:nvPr>
            <p:ph type="sldNum" sz="quarter" idx="15"/>
          </p:nvPr>
        </p:nvSpPr>
        <p:spPr/>
        <p:txBody>
          <a:bodyPr rtlCol="0"/>
          <a:lstStyle/>
          <a:p>
            <a:fld id="{29C07DE4-DDFD-42F6-8CED-75772A492751}" type="slidenum">
              <a:rPr lang="it-IT" smtClean="0"/>
              <a:pPr/>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82827E16-DC37-434B-AACF-BEB4455A0779}" type="datetimeFigureOut">
              <a:rPr lang="it-IT" smtClean="0"/>
              <a:pPr/>
              <a:t>09/01/2016</a:t>
            </a:fld>
            <a:endParaRPr lang="it-IT"/>
          </a:p>
        </p:txBody>
      </p:sp>
      <p:sp>
        <p:nvSpPr>
          <p:cNvPr id="18" name="Segnaposto numero diapositiva 17"/>
          <p:cNvSpPr>
            <a:spLocks noGrp="1"/>
          </p:cNvSpPr>
          <p:nvPr>
            <p:ph type="sldNum" sz="quarter" idx="11"/>
          </p:nvPr>
        </p:nvSpPr>
        <p:spPr/>
        <p:txBody>
          <a:bodyPr rtlCol="0"/>
          <a:lstStyle/>
          <a:p>
            <a:fld id="{29C07DE4-DDFD-42F6-8CED-75772A492751}" type="slidenum">
              <a:rPr lang="it-IT" smtClean="0"/>
              <a:pPr/>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2827E16-DC37-434B-AACF-BEB4455A0779}" type="datetimeFigureOut">
              <a:rPr lang="it-IT" smtClean="0"/>
              <a:pPr/>
              <a:t>09/01/2016</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9C07DE4-DDFD-42F6-8CED-75772A492751}"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6592" y="1916832"/>
            <a:ext cx="11809312" cy="1656184"/>
          </a:xfrm>
        </p:spPr>
        <p:txBody>
          <a:bodyPr>
            <a:noAutofit/>
          </a:bodyPr>
          <a:lstStyle/>
          <a:p>
            <a:pPr algn="ctr"/>
            <a:r>
              <a:rPr lang="it-IT" sz="2400" i="1" dirty="0" smtClean="0">
                <a:solidFill>
                  <a:schemeClr val="accent2">
                    <a:lumMod val="50000"/>
                  </a:schemeClr>
                </a:solidFill>
              </a:rPr>
              <a:t/>
            </a:r>
            <a:br>
              <a:rPr lang="it-IT" sz="2400" i="1" dirty="0" smtClean="0">
                <a:solidFill>
                  <a:schemeClr val="accent2">
                    <a:lumMod val="50000"/>
                  </a:schemeClr>
                </a:solidFill>
              </a:rPr>
            </a:br>
            <a:r>
              <a:rPr lang="it-IT" sz="2800" i="1" dirty="0" smtClean="0">
                <a:solidFill>
                  <a:schemeClr val="accent2">
                    <a:lumMod val="50000"/>
                  </a:schemeClr>
                </a:solidFill>
              </a:rPr>
              <a:t>MODULO DI </a:t>
            </a:r>
            <a:r>
              <a:rPr lang="it-IT" sz="2800" b="0" i="1" dirty="0" smtClean="0">
                <a:solidFill>
                  <a:schemeClr val="accent2">
                    <a:lumMod val="50000"/>
                  </a:schemeClr>
                </a:solidFill>
              </a:rPr>
              <a:t/>
            </a:r>
            <a:br>
              <a:rPr lang="it-IT" sz="2800" b="0" i="1" dirty="0" smtClean="0">
                <a:solidFill>
                  <a:schemeClr val="accent2">
                    <a:lumMod val="50000"/>
                  </a:schemeClr>
                </a:solidFill>
              </a:rPr>
            </a:br>
            <a:r>
              <a:rPr lang="it-IT" sz="2800" i="1" dirty="0" smtClean="0">
                <a:solidFill>
                  <a:schemeClr val="accent2">
                    <a:lumMod val="50000"/>
                  </a:schemeClr>
                </a:solidFill>
              </a:rPr>
              <a:t>PEDAGOGIA GENERALE</a:t>
            </a:r>
            <a:endParaRPr lang="it-IT" sz="2800" i="1" dirty="0">
              <a:solidFill>
                <a:schemeClr val="accent2">
                  <a:lumMod val="50000"/>
                </a:schemeClr>
              </a:solidFill>
            </a:endParaRPr>
          </a:p>
        </p:txBody>
      </p:sp>
      <p:sp>
        <p:nvSpPr>
          <p:cNvPr id="3" name="Sottotitolo 2"/>
          <p:cNvSpPr>
            <a:spLocks noGrp="1"/>
          </p:cNvSpPr>
          <p:nvPr>
            <p:ph type="subTitle" idx="1"/>
          </p:nvPr>
        </p:nvSpPr>
        <p:spPr>
          <a:xfrm>
            <a:off x="4932040" y="5373216"/>
            <a:ext cx="4011960" cy="1371600"/>
          </a:xfrm>
        </p:spPr>
        <p:txBody>
          <a:bodyPr/>
          <a:lstStyle/>
          <a:p>
            <a:pPr algn="r"/>
            <a:endParaRPr lang="it-IT" dirty="0" smtClean="0">
              <a:solidFill>
                <a:schemeClr val="accent1">
                  <a:lumMod val="75000"/>
                </a:schemeClr>
              </a:solidFill>
            </a:endParaRPr>
          </a:p>
          <a:p>
            <a:pPr algn="r"/>
            <a:r>
              <a:rPr lang="it-IT" dirty="0" smtClean="0">
                <a:solidFill>
                  <a:schemeClr val="accent1">
                    <a:lumMod val="75000"/>
                  </a:schemeClr>
                </a:solidFill>
              </a:rPr>
              <a:t>Dr.ssa Alice </a:t>
            </a:r>
            <a:r>
              <a:rPr lang="it-IT" dirty="0" err="1" smtClean="0">
                <a:solidFill>
                  <a:schemeClr val="accent1">
                    <a:lumMod val="75000"/>
                  </a:schemeClr>
                </a:solidFill>
              </a:rPr>
              <a:t>Collacchi</a:t>
            </a:r>
            <a:endParaRPr lang="it-IT" dirty="0">
              <a:solidFill>
                <a:schemeClr val="accent1">
                  <a:lumMod val="75000"/>
                </a:schemeClr>
              </a:solidFill>
            </a:endParaRPr>
          </a:p>
        </p:txBody>
      </p:sp>
      <p:sp>
        <p:nvSpPr>
          <p:cNvPr id="5" name="CasellaDiTesto 4"/>
          <p:cNvSpPr txBox="1"/>
          <p:nvPr/>
        </p:nvSpPr>
        <p:spPr>
          <a:xfrm>
            <a:off x="2555776" y="3861048"/>
            <a:ext cx="5616624" cy="1754326"/>
          </a:xfrm>
          <a:prstGeom prst="rect">
            <a:avLst/>
          </a:prstGeom>
          <a:noFill/>
        </p:spPr>
        <p:txBody>
          <a:bodyPr wrap="square" rtlCol="0">
            <a:spAutoFit/>
          </a:bodyPr>
          <a:lstStyle/>
          <a:p>
            <a:pPr algn="r"/>
            <a:endParaRPr lang="it-IT" b="1" i="1" dirty="0" smtClean="0">
              <a:solidFill>
                <a:schemeClr val="accent2">
                  <a:lumMod val="50000"/>
                </a:schemeClr>
              </a:solidFill>
            </a:endParaRPr>
          </a:p>
          <a:p>
            <a:pPr algn="r"/>
            <a:endParaRPr lang="it-IT" b="1" i="1" dirty="0" smtClean="0">
              <a:solidFill>
                <a:schemeClr val="accent2">
                  <a:lumMod val="50000"/>
                </a:schemeClr>
              </a:solidFill>
            </a:endParaRPr>
          </a:p>
          <a:p>
            <a:pPr algn="r"/>
            <a:r>
              <a:rPr lang="it-IT" b="1" i="1" dirty="0" smtClean="0">
                <a:solidFill>
                  <a:schemeClr val="accent2">
                    <a:lumMod val="50000"/>
                  </a:schemeClr>
                </a:solidFill>
              </a:rPr>
              <a:t>Statisticamente tutto si </a:t>
            </a:r>
            <a:r>
              <a:rPr lang="it-IT" b="1" i="1" dirty="0" err="1" smtClean="0">
                <a:solidFill>
                  <a:schemeClr val="accent2">
                    <a:lumMod val="50000"/>
                  </a:schemeClr>
                </a:solidFill>
              </a:rPr>
              <a:t>spiega…</a:t>
            </a:r>
            <a:endParaRPr lang="it-IT" b="1" i="1" dirty="0" smtClean="0">
              <a:solidFill>
                <a:schemeClr val="accent2">
                  <a:lumMod val="50000"/>
                </a:schemeClr>
              </a:solidFill>
            </a:endParaRPr>
          </a:p>
          <a:p>
            <a:pPr algn="r"/>
            <a:r>
              <a:rPr lang="it-IT" b="1" i="1" dirty="0" smtClean="0">
                <a:solidFill>
                  <a:schemeClr val="accent2">
                    <a:lumMod val="50000"/>
                  </a:schemeClr>
                </a:solidFill>
              </a:rPr>
              <a:t>Personalmente tutto si </a:t>
            </a:r>
            <a:r>
              <a:rPr lang="it-IT" b="1" i="1" dirty="0" err="1" smtClean="0">
                <a:solidFill>
                  <a:schemeClr val="accent2">
                    <a:lumMod val="50000"/>
                  </a:schemeClr>
                </a:solidFill>
              </a:rPr>
              <a:t>complica…</a:t>
            </a:r>
            <a:endParaRPr lang="it-IT" b="1" i="1" dirty="0" smtClean="0">
              <a:solidFill>
                <a:schemeClr val="accent2">
                  <a:lumMod val="50000"/>
                </a:schemeClr>
              </a:solidFill>
            </a:endParaRPr>
          </a:p>
          <a:p>
            <a:pPr algn="r"/>
            <a:r>
              <a:rPr lang="it-IT" b="1" i="1" dirty="0" smtClean="0">
                <a:solidFill>
                  <a:schemeClr val="accent2">
                    <a:lumMod val="50000"/>
                  </a:schemeClr>
                </a:solidFill>
              </a:rPr>
              <a:t>(D. Pennac)</a:t>
            </a:r>
          </a:p>
          <a:p>
            <a:pPr algn="r"/>
            <a:endParaRPr lang="it-IT" b="1" i="1" dirty="0">
              <a:solidFill>
                <a:schemeClr val="accent2">
                  <a:lumMod val="50000"/>
                </a:schemeClr>
              </a:solidFill>
            </a:endParaRPr>
          </a:p>
        </p:txBody>
      </p:sp>
      <p:sp>
        <p:nvSpPr>
          <p:cNvPr id="7" name="CasellaDiTesto 6"/>
          <p:cNvSpPr txBox="1"/>
          <p:nvPr/>
        </p:nvSpPr>
        <p:spPr>
          <a:xfrm>
            <a:off x="1907704" y="620688"/>
            <a:ext cx="6696744" cy="2769989"/>
          </a:xfrm>
          <a:prstGeom prst="rect">
            <a:avLst/>
          </a:prstGeom>
          <a:noFill/>
        </p:spPr>
        <p:txBody>
          <a:bodyPr wrap="square" rtlCol="0">
            <a:spAutoFit/>
          </a:bodyPr>
          <a:lstStyle/>
          <a:p>
            <a:pPr algn="r"/>
            <a:r>
              <a:rPr lang="it-IT" dirty="0" smtClean="0">
                <a:solidFill>
                  <a:schemeClr val="accent2">
                    <a:lumMod val="50000"/>
                  </a:schemeClr>
                </a:solidFill>
              </a:rPr>
              <a:t>Roma</a:t>
            </a:r>
            <a:r>
              <a:rPr lang="it-IT" smtClean="0">
                <a:solidFill>
                  <a:schemeClr val="accent2">
                    <a:lumMod val="50000"/>
                  </a:schemeClr>
                </a:solidFill>
              </a:rPr>
              <a:t>, Dicembre </a:t>
            </a:r>
            <a:r>
              <a:rPr lang="it-IT" dirty="0" smtClean="0">
                <a:solidFill>
                  <a:schemeClr val="accent2">
                    <a:lumMod val="50000"/>
                  </a:schemeClr>
                </a:solidFill>
              </a:rPr>
              <a:t>2015</a:t>
            </a:r>
          </a:p>
          <a:p>
            <a:pPr algn="r"/>
            <a:endParaRPr lang="it-IT" dirty="0">
              <a:solidFill>
                <a:schemeClr val="accent2">
                  <a:lumMod val="50000"/>
                </a:schemeClr>
              </a:solidFill>
            </a:endParaRPr>
          </a:p>
          <a:p>
            <a:pPr algn="r"/>
            <a:endParaRPr lang="it-IT" dirty="0" smtClean="0">
              <a:solidFill>
                <a:schemeClr val="accent2">
                  <a:lumMod val="50000"/>
                </a:schemeClr>
              </a:solidFill>
            </a:endParaRPr>
          </a:p>
          <a:p>
            <a:pPr algn="ctr"/>
            <a:r>
              <a:rPr lang="it-IT" sz="2000" b="1" dirty="0" smtClean="0">
                <a:solidFill>
                  <a:schemeClr val="accent2">
                    <a:lumMod val="50000"/>
                  </a:schemeClr>
                </a:solidFill>
              </a:rPr>
              <a:t>CORSO OPERATORI E CONDUTTORI IN</a:t>
            </a:r>
          </a:p>
          <a:p>
            <a:pPr algn="ctr"/>
            <a:r>
              <a:rPr lang="it-IT" sz="2000" b="1" dirty="0" smtClean="0">
                <a:solidFill>
                  <a:schemeClr val="accent2">
                    <a:lumMod val="50000"/>
                  </a:schemeClr>
                </a:solidFill>
              </a:rPr>
              <a:t>INTERVENTI ASSISTITI DALL’ANIMALE</a:t>
            </a:r>
          </a:p>
          <a:p>
            <a:pPr algn="ctr"/>
            <a:endParaRPr lang="it-IT" sz="2000" b="1" dirty="0">
              <a:solidFill>
                <a:schemeClr val="accent2">
                  <a:lumMod val="50000"/>
                </a:schemeClr>
              </a:solidFill>
            </a:endParaRPr>
          </a:p>
          <a:p>
            <a:pPr algn="ctr"/>
            <a:r>
              <a:rPr lang="it-IT" sz="2000" b="1" dirty="0" smtClean="0">
                <a:solidFill>
                  <a:schemeClr val="accent2">
                    <a:lumMod val="50000"/>
                  </a:schemeClr>
                </a:solidFill>
              </a:rPr>
              <a:t>       </a:t>
            </a:r>
          </a:p>
          <a:p>
            <a:pPr algn="ctr"/>
            <a:endParaRPr lang="it-IT" sz="2000" b="1" dirty="0">
              <a:solidFill>
                <a:schemeClr val="accent2">
                  <a:lumMod val="50000"/>
                </a:schemeClr>
              </a:solidFill>
            </a:endParaRPr>
          </a:p>
          <a:p>
            <a:pPr algn="ctr"/>
            <a:endParaRPr lang="it-IT" sz="2000" b="1"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31640" y="0"/>
            <a:ext cx="7457256" cy="562074"/>
          </a:xfrm>
        </p:spPr>
        <p:txBody>
          <a:bodyPr>
            <a:normAutofit/>
          </a:bodyPr>
          <a:lstStyle/>
          <a:p>
            <a:pPr algn="ctr"/>
            <a:r>
              <a:rPr lang="it-IT" sz="2000" b="1" i="1" dirty="0" smtClean="0">
                <a:solidFill>
                  <a:schemeClr val="accent1">
                    <a:lumMod val="75000"/>
                  </a:schemeClr>
                </a:solidFill>
              </a:rPr>
              <a:t>LE CAPACITA’ NEGATIVE…</a:t>
            </a:r>
            <a:endParaRPr lang="it-IT" sz="2000" i="1" dirty="0"/>
          </a:p>
        </p:txBody>
      </p:sp>
      <p:sp>
        <p:nvSpPr>
          <p:cNvPr id="3" name="Segnaposto contenuto 2"/>
          <p:cNvSpPr>
            <a:spLocks noGrp="1"/>
          </p:cNvSpPr>
          <p:nvPr>
            <p:ph sz="quarter" idx="1"/>
          </p:nvPr>
        </p:nvSpPr>
        <p:spPr>
          <a:xfrm>
            <a:off x="457200" y="980728"/>
            <a:ext cx="8331696" cy="5493224"/>
          </a:xfrm>
        </p:spPr>
        <p:txBody>
          <a:bodyPr>
            <a:normAutofit/>
          </a:bodyPr>
          <a:lstStyle/>
          <a:p>
            <a:pPr marL="0" indent="0" algn="just">
              <a:buNone/>
            </a:pPr>
            <a:r>
              <a:rPr lang="it-IT" sz="1600" b="1" i="1" dirty="0" smtClean="0">
                <a:solidFill>
                  <a:srgbClr val="002060"/>
                </a:solidFill>
              </a:rPr>
              <a:t>SONO LE CAPACITA’ CONNESSE AL </a:t>
            </a:r>
            <a:r>
              <a:rPr lang="it-IT" sz="1600" b="1" i="1" u="sng" dirty="0" smtClean="0">
                <a:solidFill>
                  <a:srgbClr val="002060"/>
                </a:solidFill>
              </a:rPr>
              <a:t>NON FARE </a:t>
            </a:r>
            <a:r>
              <a:rPr lang="it-IT" sz="1600" b="1" i="1" dirty="0" smtClean="0">
                <a:solidFill>
                  <a:srgbClr val="002060"/>
                </a:solidFill>
              </a:rPr>
              <a:t>QUALCOSA, tra cui:</a:t>
            </a:r>
          </a:p>
          <a:p>
            <a:pPr algn="just">
              <a:buFont typeface="Arial" panose="020B0604020202020204" pitchFamily="34" charset="0"/>
              <a:buChar char="•"/>
            </a:pPr>
            <a:r>
              <a:rPr lang="it-IT" sz="1600" b="1" i="1" dirty="0" smtClean="0">
                <a:solidFill>
                  <a:srgbClr val="002060"/>
                </a:solidFill>
              </a:rPr>
              <a:t>Capacità di NON nuocere all’utente (i peggiori danni sono prodotti con le migliori intenzioni). In realtà, per nuocere davvero, non bastano errori occasionali, servono errori sistematicamente ripetuti nel tempo</a:t>
            </a:r>
          </a:p>
          <a:p>
            <a:pPr algn="just">
              <a:buFont typeface="Arial" panose="020B0604020202020204" pitchFamily="34" charset="0"/>
              <a:buChar char="•"/>
            </a:pPr>
            <a:r>
              <a:rPr lang="it-IT" sz="1600" b="1" i="1" dirty="0" smtClean="0">
                <a:solidFill>
                  <a:srgbClr val="002060"/>
                </a:solidFill>
              </a:rPr>
              <a:t>Capacità di NON agire, resistendo così all’ansia, alla frustrazione, alle aspettative altrui, anche dei genitori</a:t>
            </a:r>
          </a:p>
          <a:p>
            <a:pPr algn="just">
              <a:buFont typeface="Arial" panose="020B0604020202020204" pitchFamily="34" charset="0"/>
              <a:buChar char="•"/>
            </a:pPr>
            <a:r>
              <a:rPr lang="it-IT" sz="1600" b="1" i="1" dirty="0" smtClean="0">
                <a:solidFill>
                  <a:srgbClr val="002060"/>
                </a:solidFill>
              </a:rPr>
              <a:t>Capacità di NON sabotare l’autonomia dell’utente (NON sostituirsi all’utente, NON alimentare rapporti di dipendenza, NON creare relazioni troppo perfette per essere vere, NON proteggerlo completamente dalla frustrazione e dalla realtà, NON impedirgli di separarsi e allontanarsi, anche se ciò è doloroso)</a:t>
            </a:r>
          </a:p>
          <a:p>
            <a:pPr algn="just">
              <a:buFont typeface="Arial" panose="020B0604020202020204" pitchFamily="34" charset="0"/>
              <a:buChar char="•"/>
            </a:pPr>
            <a:r>
              <a:rPr lang="it-IT" sz="1600" b="1" i="1" dirty="0" smtClean="0">
                <a:solidFill>
                  <a:srgbClr val="002060"/>
                </a:solidFill>
              </a:rPr>
              <a:t>Capacità di NON farsi condizionare dai propri pregiudizi.</a:t>
            </a:r>
          </a:p>
          <a:p>
            <a:pPr algn="just">
              <a:buFont typeface="Arial" panose="020B0604020202020204" pitchFamily="34" charset="0"/>
              <a:buChar char="•"/>
            </a:pPr>
            <a:endParaRPr lang="it-IT" sz="1600" b="1" i="1" dirty="0">
              <a:solidFill>
                <a:srgbClr val="002060"/>
              </a:solidFill>
            </a:endParaRPr>
          </a:p>
          <a:p>
            <a:pPr marL="0" indent="0" algn="just">
              <a:buNone/>
            </a:pPr>
            <a:r>
              <a:rPr lang="it-IT" sz="1600" b="1" i="1" dirty="0" smtClean="0">
                <a:solidFill>
                  <a:srgbClr val="002060"/>
                </a:solidFill>
              </a:rPr>
              <a:t>E’ essenziale creare in sé uno «spazio vuoto», in cui accogliere l’altro. Non è un fatto banale, siamo così pieni di certezze, pregiudizi, idee e aspettative, da non avere spazio per gli altri…</a:t>
            </a:r>
          </a:p>
          <a:p>
            <a:pPr marL="0" indent="0" algn="just">
              <a:buNone/>
            </a:pPr>
            <a:r>
              <a:rPr lang="it-IT" sz="1600" b="1" i="1" dirty="0" smtClean="0">
                <a:solidFill>
                  <a:srgbClr val="002060"/>
                </a:solidFill>
              </a:rPr>
              <a:t>Paradosso:</a:t>
            </a:r>
          </a:p>
          <a:p>
            <a:pPr marL="0" indent="0" algn="just">
              <a:buNone/>
            </a:pPr>
            <a:r>
              <a:rPr lang="it-IT" sz="1600" b="1" i="1" dirty="0" smtClean="0">
                <a:solidFill>
                  <a:srgbClr val="002060"/>
                </a:solidFill>
              </a:rPr>
              <a:t>«Per essere CAPACI, bisogna essere VUOTI…</a:t>
            </a:r>
          </a:p>
          <a:p>
            <a:pPr marL="0" indent="0">
              <a:buNone/>
            </a:pPr>
            <a:endParaRPr lang="it-IT" sz="1600" b="1" i="1" dirty="0" smtClean="0">
              <a:solidFill>
                <a:srgbClr val="002060"/>
              </a:solidFill>
            </a:endParaRPr>
          </a:p>
          <a:p>
            <a:pPr>
              <a:buFont typeface="Wingdings" panose="05000000000000000000" pitchFamily="2" charset="2"/>
              <a:buChar char="v"/>
            </a:pPr>
            <a:endParaRPr lang="it-IT" sz="1600" b="1" i="1" dirty="0" smtClean="0">
              <a:solidFill>
                <a:srgbClr val="00B050"/>
              </a:solidFill>
            </a:endParaRPr>
          </a:p>
        </p:txBody>
      </p:sp>
    </p:spTree>
    <p:extLst>
      <p:ext uri="{BB962C8B-B14F-4D97-AF65-F5344CB8AC3E}">
        <p14:creationId xmlns:p14="http://schemas.microsoft.com/office/powerpoint/2010/main" val="2379217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31640" y="0"/>
            <a:ext cx="7457256" cy="562074"/>
          </a:xfrm>
        </p:spPr>
        <p:txBody>
          <a:bodyPr>
            <a:normAutofit/>
          </a:bodyPr>
          <a:lstStyle/>
          <a:p>
            <a:pPr algn="ctr"/>
            <a:r>
              <a:rPr lang="it-IT" sz="2000" b="1" i="1" dirty="0" smtClean="0">
                <a:solidFill>
                  <a:schemeClr val="accent1">
                    <a:lumMod val="75000"/>
                  </a:schemeClr>
                </a:solidFill>
              </a:rPr>
              <a:t>ALCUNE DOMANDE DA PORSI…</a:t>
            </a:r>
            <a:endParaRPr lang="it-IT" sz="2000" i="1" dirty="0"/>
          </a:p>
        </p:txBody>
      </p:sp>
      <p:sp>
        <p:nvSpPr>
          <p:cNvPr id="3" name="Segnaposto contenuto 2"/>
          <p:cNvSpPr>
            <a:spLocks noGrp="1"/>
          </p:cNvSpPr>
          <p:nvPr>
            <p:ph sz="quarter" idx="1"/>
          </p:nvPr>
        </p:nvSpPr>
        <p:spPr>
          <a:xfrm>
            <a:off x="457200" y="980728"/>
            <a:ext cx="8331696" cy="5493224"/>
          </a:xfrm>
        </p:spPr>
        <p:txBody>
          <a:bodyPr>
            <a:normAutofit/>
          </a:bodyPr>
          <a:lstStyle/>
          <a:p>
            <a:pPr algn="just">
              <a:buFont typeface="Wingdings" panose="05000000000000000000" pitchFamily="2" charset="2"/>
              <a:buChar char="v"/>
            </a:pPr>
            <a:r>
              <a:rPr lang="it-IT" sz="1600" b="1" i="1" dirty="0" smtClean="0">
                <a:solidFill>
                  <a:srgbClr val="002060"/>
                </a:solidFill>
              </a:rPr>
              <a:t>Che significato ha il problema nella vita della persona? Qual è la sua funzione? Potrebbe essere una difesa? Se sì, da che cosa?</a:t>
            </a:r>
          </a:p>
          <a:p>
            <a:pPr algn="just">
              <a:buFont typeface="Wingdings" panose="05000000000000000000" pitchFamily="2" charset="2"/>
              <a:buChar char="v"/>
            </a:pPr>
            <a:r>
              <a:rPr lang="it-IT" sz="1600" b="1" i="1" dirty="0" smtClean="0">
                <a:solidFill>
                  <a:srgbClr val="002060"/>
                </a:solidFill>
              </a:rPr>
              <a:t>Che cosa non viene alla luce finché questo problema permane nella vita dell’utente? È possibile che il problema cambi significato, senza sconvolgere la vita dell’utente?</a:t>
            </a:r>
          </a:p>
          <a:p>
            <a:pPr algn="just">
              <a:buFont typeface="Wingdings" panose="05000000000000000000" pitchFamily="2" charset="2"/>
              <a:buChar char="v"/>
            </a:pPr>
            <a:r>
              <a:rPr lang="it-IT" sz="1600" b="1" i="1" dirty="0" smtClean="0">
                <a:solidFill>
                  <a:srgbClr val="002060"/>
                </a:solidFill>
              </a:rPr>
              <a:t>Perché l’utente sta portando questo problema qui-e-ora?</a:t>
            </a:r>
          </a:p>
          <a:p>
            <a:pPr algn="just">
              <a:buFont typeface="Wingdings" panose="05000000000000000000" pitchFamily="2" charset="2"/>
              <a:buChar char="v"/>
            </a:pPr>
            <a:r>
              <a:rPr lang="it-IT" sz="1600" b="1" i="1" dirty="0" smtClean="0">
                <a:solidFill>
                  <a:srgbClr val="002060"/>
                </a:solidFill>
              </a:rPr>
              <a:t>Cosa si aspetta dalla nostra relazione?</a:t>
            </a:r>
          </a:p>
          <a:p>
            <a:pPr algn="just">
              <a:buFont typeface="Wingdings" panose="05000000000000000000" pitchFamily="2" charset="2"/>
              <a:buChar char="v"/>
            </a:pPr>
            <a:r>
              <a:rPr lang="it-IT" sz="1600" b="1" i="1" dirty="0" smtClean="0">
                <a:solidFill>
                  <a:srgbClr val="002060"/>
                </a:solidFill>
              </a:rPr>
              <a:t>Cosa si aspetta da se stesso?</a:t>
            </a:r>
          </a:p>
          <a:p>
            <a:pPr algn="just">
              <a:buFont typeface="Wingdings" panose="05000000000000000000" pitchFamily="2" charset="2"/>
              <a:buChar char="v"/>
            </a:pPr>
            <a:r>
              <a:rPr lang="it-IT" sz="1600" b="1" i="1" dirty="0" smtClean="0">
                <a:solidFill>
                  <a:srgbClr val="002060"/>
                </a:solidFill>
              </a:rPr>
              <a:t>Che cosa ho detto o fatto per sollecitare questo comportamento?</a:t>
            </a:r>
          </a:p>
          <a:p>
            <a:pPr algn="just">
              <a:buFont typeface="Wingdings" panose="05000000000000000000" pitchFamily="2" charset="2"/>
              <a:buChar char="v"/>
            </a:pPr>
            <a:r>
              <a:rPr lang="it-IT" sz="1600" b="1" i="1" dirty="0" smtClean="0">
                <a:solidFill>
                  <a:srgbClr val="002060"/>
                </a:solidFill>
              </a:rPr>
              <a:t>In che modo l’ho spinto, seppure indirettamente, ad agire certi comportamenti? (ad esempio, ho scelto proposte non adeguate, non ho curato la scelta di spazi e tempi educativi, ho sottovalutato un conflitto in atto, eccetera).</a:t>
            </a:r>
          </a:p>
        </p:txBody>
      </p:sp>
    </p:spTree>
    <p:extLst>
      <p:ext uri="{BB962C8B-B14F-4D97-AF65-F5344CB8AC3E}">
        <p14:creationId xmlns:p14="http://schemas.microsoft.com/office/powerpoint/2010/main" val="196138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74638"/>
            <a:ext cx="7457256" cy="562074"/>
          </a:xfrm>
        </p:spPr>
        <p:txBody>
          <a:bodyPr>
            <a:normAutofit/>
          </a:bodyPr>
          <a:lstStyle/>
          <a:p>
            <a:pPr algn="ctr"/>
            <a:r>
              <a:rPr lang="it-IT" sz="2000" b="1" i="1" dirty="0" smtClean="0">
                <a:solidFill>
                  <a:schemeClr val="accent1">
                    <a:lumMod val="75000"/>
                  </a:schemeClr>
                </a:solidFill>
              </a:rPr>
              <a:t>1) EDUCARE NELLA PRIMA </a:t>
            </a:r>
            <a:r>
              <a:rPr lang="it-IT" sz="2000" b="1" i="1" dirty="0" err="1" smtClean="0">
                <a:solidFill>
                  <a:schemeClr val="accent1">
                    <a:lumMod val="75000"/>
                  </a:schemeClr>
                </a:solidFill>
              </a:rPr>
              <a:t>INFANZIA…</a:t>
            </a:r>
            <a:endParaRPr lang="it-IT" sz="2000" b="1" i="1" dirty="0">
              <a:solidFill>
                <a:schemeClr val="accent1">
                  <a:lumMod val="75000"/>
                </a:schemeClr>
              </a:solidFill>
            </a:endParaRPr>
          </a:p>
        </p:txBody>
      </p:sp>
      <p:sp>
        <p:nvSpPr>
          <p:cNvPr id="3" name="Segnaposto contenuto 2"/>
          <p:cNvSpPr>
            <a:spLocks noGrp="1"/>
          </p:cNvSpPr>
          <p:nvPr>
            <p:ph sz="quarter" idx="1"/>
          </p:nvPr>
        </p:nvSpPr>
        <p:spPr>
          <a:xfrm>
            <a:off x="457200" y="980728"/>
            <a:ext cx="7467600" cy="5493224"/>
          </a:xfrm>
        </p:spPr>
        <p:txBody>
          <a:bodyPr>
            <a:normAutofit/>
          </a:bodyPr>
          <a:lstStyle/>
          <a:p>
            <a:pPr marL="0" indent="0" algn="ctr">
              <a:buNone/>
            </a:pPr>
            <a:r>
              <a:rPr lang="it-IT" sz="1600" b="1" i="1" dirty="0" smtClean="0">
                <a:solidFill>
                  <a:schemeClr val="accent2">
                    <a:lumMod val="50000"/>
                  </a:schemeClr>
                </a:solidFill>
              </a:rPr>
              <a:t>…Il genio può essere confinato dentro un guscio di noce e ciò nonostante abbracciare tutta la pienezza della vita.</a:t>
            </a:r>
          </a:p>
          <a:p>
            <a:pPr marL="0" indent="0" algn="r">
              <a:buNone/>
            </a:pPr>
            <a:r>
              <a:rPr lang="it-IT" sz="1600" b="1" dirty="0" smtClean="0">
                <a:solidFill>
                  <a:schemeClr val="accent2">
                    <a:lumMod val="50000"/>
                  </a:schemeClr>
                </a:solidFill>
              </a:rPr>
              <a:t>THOMAS MANN</a:t>
            </a:r>
          </a:p>
          <a:p>
            <a:pPr marL="0" indent="0" algn="r">
              <a:buNone/>
            </a:pPr>
            <a:endParaRPr lang="it-IT" sz="1600" b="1" dirty="0">
              <a:solidFill>
                <a:schemeClr val="accent2">
                  <a:lumMod val="50000"/>
                </a:schemeClr>
              </a:solidFill>
            </a:endParaRPr>
          </a:p>
          <a:p>
            <a:pPr marL="0" indent="0" algn="ctr">
              <a:buNone/>
            </a:pPr>
            <a:r>
              <a:rPr lang="it-IT" sz="1600" b="1" i="1" dirty="0" smtClean="0">
                <a:solidFill>
                  <a:schemeClr val="accent2">
                    <a:lumMod val="50000"/>
                  </a:schemeClr>
                </a:solidFill>
              </a:rPr>
              <a:t>Naturalmente, alla tesi secondo la quale noi non siamo altro che geni e ambiente si possono muovere obiezioni. Si può ripetere che no, c’è qualcos’altro. Ma se si prova a visualizzare la forma di questo altro o a definirlo con precisione, si scopre che è un’impresa impossibile, perché qualsiasi forza che non stia nei geni o nell’ambiente è al di fuori della realtà fisica quale è da noi percepita. Esula dal discorso scientifico… ma questo non significa che non esista.</a:t>
            </a:r>
          </a:p>
          <a:p>
            <a:pPr marL="0" indent="0" algn="r">
              <a:buNone/>
            </a:pPr>
            <a:r>
              <a:rPr lang="it-IT" sz="1600" b="1" dirty="0" smtClean="0">
                <a:solidFill>
                  <a:schemeClr val="accent2">
                    <a:lumMod val="50000"/>
                  </a:schemeClr>
                </a:solidFill>
              </a:rPr>
              <a:t>ROBERT WRIGHT, </a:t>
            </a:r>
            <a:r>
              <a:rPr lang="it-IT" sz="1600" b="1" i="1" dirty="0" smtClean="0">
                <a:solidFill>
                  <a:schemeClr val="accent2">
                    <a:lumMod val="50000"/>
                  </a:schemeClr>
                </a:solidFill>
              </a:rPr>
              <a:t>The Moral </a:t>
            </a:r>
            <a:r>
              <a:rPr lang="it-IT" sz="1600" b="1" i="1" dirty="0" err="1" smtClean="0">
                <a:solidFill>
                  <a:schemeClr val="accent2">
                    <a:lumMod val="50000"/>
                  </a:schemeClr>
                </a:solidFill>
              </a:rPr>
              <a:t>Animal</a:t>
            </a:r>
            <a:endParaRPr lang="it-IT" sz="1600" b="1" i="1" dirty="0" smtClean="0">
              <a:solidFill>
                <a:schemeClr val="accent2">
                  <a:lumMod val="50000"/>
                </a:schemeClr>
              </a:solidFill>
            </a:endParaRPr>
          </a:p>
          <a:p>
            <a:pPr marL="0" indent="0" algn="r">
              <a:buNone/>
            </a:pPr>
            <a:endParaRPr lang="it-IT" sz="1600" b="1" i="1" dirty="0">
              <a:solidFill>
                <a:schemeClr val="accent2">
                  <a:lumMod val="50000"/>
                </a:schemeClr>
              </a:solidFill>
            </a:endParaRPr>
          </a:p>
          <a:p>
            <a:pPr marL="0" indent="0" algn="ctr">
              <a:buNone/>
            </a:pPr>
            <a:r>
              <a:rPr lang="it-IT" sz="1600" b="1" i="1" dirty="0" smtClean="0">
                <a:solidFill>
                  <a:schemeClr val="accent2">
                    <a:lumMod val="50000"/>
                  </a:schemeClr>
                </a:solidFill>
              </a:rPr>
              <a:t>Avendo così poca esperienza, i bambini devono affidarsi all’immaginazione.</a:t>
            </a:r>
          </a:p>
          <a:p>
            <a:pPr marL="0" indent="0" algn="r">
              <a:buNone/>
            </a:pPr>
            <a:r>
              <a:rPr lang="it-IT" sz="1600" b="1" dirty="0" smtClean="0">
                <a:solidFill>
                  <a:schemeClr val="accent2">
                    <a:lumMod val="50000"/>
                  </a:schemeClr>
                </a:solidFill>
              </a:rPr>
              <a:t>ELEONOR ROOSEVELT</a:t>
            </a:r>
            <a:r>
              <a:rPr lang="it-IT" sz="1600" b="1" i="1" dirty="0" smtClean="0">
                <a:solidFill>
                  <a:schemeClr val="accent2">
                    <a:lumMod val="50000"/>
                  </a:schemeClr>
                </a:solidFill>
              </a:rPr>
              <a:t>, </a:t>
            </a:r>
            <a:r>
              <a:rPr lang="it-IT" sz="1600" b="1" i="1" dirty="0" err="1" smtClean="0">
                <a:solidFill>
                  <a:schemeClr val="accent2">
                    <a:lumMod val="50000"/>
                  </a:schemeClr>
                </a:solidFill>
              </a:rPr>
              <a:t>You</a:t>
            </a:r>
            <a:r>
              <a:rPr lang="it-IT" sz="1600" b="1" i="1" dirty="0" smtClean="0">
                <a:solidFill>
                  <a:schemeClr val="accent2">
                    <a:lumMod val="50000"/>
                  </a:schemeClr>
                </a:solidFill>
              </a:rPr>
              <a:t> </a:t>
            </a:r>
            <a:r>
              <a:rPr lang="it-IT" sz="1600" b="1" i="1" dirty="0" err="1" smtClean="0">
                <a:solidFill>
                  <a:schemeClr val="accent2">
                    <a:lumMod val="50000"/>
                  </a:schemeClr>
                </a:solidFill>
              </a:rPr>
              <a:t>Learn</a:t>
            </a:r>
            <a:r>
              <a:rPr lang="it-IT" sz="1600" b="1" i="1" dirty="0" smtClean="0">
                <a:solidFill>
                  <a:schemeClr val="accent2">
                    <a:lumMod val="50000"/>
                  </a:schemeClr>
                </a:solidFill>
              </a:rPr>
              <a:t> by Living</a:t>
            </a:r>
          </a:p>
          <a:p>
            <a:pPr marL="0" indent="0" algn="r">
              <a:buNone/>
            </a:pPr>
            <a:endParaRPr lang="it-IT" sz="1600" b="1" i="1" dirty="0">
              <a:solidFill>
                <a:schemeClr val="accent2">
                  <a:lumMod val="50000"/>
                </a:schemeClr>
              </a:solidFill>
            </a:endParaRPr>
          </a:p>
          <a:p>
            <a:pPr marL="0" indent="0" algn="ctr">
              <a:buNone/>
            </a:pPr>
            <a:r>
              <a:rPr lang="it-IT" sz="1600" b="1" i="1" dirty="0" smtClean="0">
                <a:solidFill>
                  <a:schemeClr val="accent2">
                    <a:lumMod val="50000"/>
                  </a:schemeClr>
                </a:solidFill>
              </a:rPr>
              <a:t>Io non mi evolvo. Io sono.</a:t>
            </a:r>
          </a:p>
          <a:p>
            <a:pPr marL="0" indent="0" algn="r">
              <a:buNone/>
            </a:pPr>
            <a:r>
              <a:rPr lang="it-IT" sz="1600" b="1" dirty="0" smtClean="0">
                <a:solidFill>
                  <a:schemeClr val="accent2">
                    <a:lumMod val="50000"/>
                  </a:schemeClr>
                </a:solidFill>
              </a:rPr>
              <a:t>PABLO PICASSO</a:t>
            </a:r>
            <a:endParaRPr lang="it-IT" sz="1600" b="1"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74638"/>
            <a:ext cx="7457256" cy="562074"/>
          </a:xfrm>
        </p:spPr>
        <p:txBody>
          <a:bodyPr>
            <a:normAutofit/>
          </a:bodyPr>
          <a:lstStyle/>
          <a:p>
            <a:pPr algn="ctr"/>
            <a:r>
              <a:rPr lang="it-IT" sz="2000" b="1" i="1" dirty="0">
                <a:solidFill>
                  <a:schemeClr val="accent1">
                    <a:lumMod val="75000"/>
                  </a:schemeClr>
                </a:solidFill>
              </a:rPr>
              <a:t>2</a:t>
            </a:r>
            <a:r>
              <a:rPr lang="it-IT" sz="2000" b="1" i="1" dirty="0" smtClean="0">
                <a:solidFill>
                  <a:schemeClr val="accent1">
                    <a:lumMod val="75000"/>
                  </a:schemeClr>
                </a:solidFill>
              </a:rPr>
              <a:t>) </a:t>
            </a:r>
            <a:r>
              <a:rPr lang="it-IT" sz="2000" b="1" i="1" u="sng" dirty="0" smtClean="0">
                <a:solidFill>
                  <a:schemeClr val="accent1">
                    <a:lumMod val="75000"/>
                  </a:schemeClr>
                </a:solidFill>
              </a:rPr>
              <a:t>EDUCARE</a:t>
            </a:r>
            <a:r>
              <a:rPr lang="it-IT" sz="2000" b="1" i="1" dirty="0" smtClean="0">
                <a:solidFill>
                  <a:schemeClr val="accent1">
                    <a:lumMod val="75000"/>
                  </a:schemeClr>
                </a:solidFill>
              </a:rPr>
              <a:t> NELLA PRIMA INFANZIA…</a:t>
            </a:r>
            <a:endParaRPr lang="it-IT" sz="2000" b="1" i="1" dirty="0">
              <a:solidFill>
                <a:schemeClr val="accent1">
                  <a:lumMod val="75000"/>
                </a:schemeClr>
              </a:solidFill>
            </a:endParaRPr>
          </a:p>
        </p:txBody>
      </p:sp>
      <p:sp>
        <p:nvSpPr>
          <p:cNvPr id="3" name="Segnaposto contenuto 2"/>
          <p:cNvSpPr>
            <a:spLocks noGrp="1"/>
          </p:cNvSpPr>
          <p:nvPr>
            <p:ph sz="quarter" idx="1"/>
          </p:nvPr>
        </p:nvSpPr>
        <p:spPr>
          <a:xfrm>
            <a:off x="457200" y="980728"/>
            <a:ext cx="7467600" cy="5493224"/>
          </a:xfrm>
        </p:spPr>
        <p:txBody>
          <a:bodyPr>
            <a:normAutofit fontScale="92500"/>
          </a:bodyPr>
          <a:lstStyle/>
          <a:p>
            <a:pPr algn="just">
              <a:buFont typeface="Wingdings" pitchFamily="2" charset="2"/>
              <a:buChar char="v"/>
            </a:pPr>
            <a:r>
              <a:rPr lang="it-IT" sz="1600" b="1" dirty="0" smtClean="0">
                <a:solidFill>
                  <a:schemeClr val="accent2">
                    <a:lumMod val="50000"/>
                  </a:schemeClr>
                </a:solidFill>
              </a:rPr>
              <a:t>Il bambino per secoli è stato considerato un “non adulto”, un essere incompleto e ambiguo</a:t>
            </a:r>
          </a:p>
          <a:p>
            <a:pPr algn="just">
              <a:buFont typeface="Wingdings" pitchFamily="2" charset="2"/>
              <a:buChar char="v"/>
            </a:pPr>
            <a:r>
              <a:rPr lang="it-IT" sz="1600" b="1" dirty="0" smtClean="0">
                <a:solidFill>
                  <a:schemeClr val="accent2">
                    <a:lumMod val="50000"/>
                  </a:schemeClr>
                </a:solidFill>
              </a:rPr>
              <a:t>Solo in tempi recenti (a partire dal XVIII secolo) acquisisce centralità ed importanza nella vita familiare, e dunque culturale, dei contesti di appartenenza</a:t>
            </a:r>
          </a:p>
          <a:p>
            <a:pPr algn="just">
              <a:buFont typeface="Wingdings" pitchFamily="2" charset="2"/>
              <a:buChar char="v"/>
            </a:pPr>
            <a:r>
              <a:rPr lang="it-IT" sz="1600" b="1" dirty="0" smtClean="0">
                <a:solidFill>
                  <a:schemeClr val="accent2">
                    <a:lumMod val="50000"/>
                  </a:schemeClr>
                </a:solidFill>
              </a:rPr>
              <a:t>Appena liberati dalle “fasce”, i bambini entravano a far parte del mondo degli adulti, tramite abbigliamento “da grandi” e mancanza di esclusione dagli eventi più dolorosi della vita sociale (morte, malattia, guerre, ecc..)</a:t>
            </a:r>
          </a:p>
          <a:p>
            <a:pPr algn="just">
              <a:buFont typeface="Wingdings" pitchFamily="2" charset="2"/>
              <a:buChar char="v"/>
            </a:pPr>
            <a:r>
              <a:rPr lang="it-IT" sz="1600" b="1" dirty="0" smtClean="0">
                <a:solidFill>
                  <a:schemeClr val="accent2">
                    <a:lumMod val="50000"/>
                  </a:schemeClr>
                </a:solidFill>
              </a:rPr>
              <a:t>L’alta mortalità infantile, fino ai primi anni del Novecento, determinava una sorta di indifferenza, quasi insensibilità, nei confronti dell’infanzia</a:t>
            </a:r>
          </a:p>
          <a:p>
            <a:pPr algn="just">
              <a:buFont typeface="Wingdings" pitchFamily="2" charset="2"/>
              <a:buChar char="v"/>
            </a:pPr>
            <a:r>
              <a:rPr lang="it-IT" sz="1600" b="1" dirty="0" smtClean="0">
                <a:solidFill>
                  <a:schemeClr val="accent2">
                    <a:lumMod val="50000"/>
                  </a:schemeClr>
                </a:solidFill>
              </a:rPr>
              <a:t>Con l’età contemporanea, si assiste ad una sorta di “scoperta dell’infanzia”, e il bambino acquisisce caratteristiche, bisogni ed esigenze proprie (legati anche, ovviamente, a specifici oggetti di consumo..)</a:t>
            </a:r>
          </a:p>
          <a:p>
            <a:pPr algn="just">
              <a:buFont typeface="Wingdings" pitchFamily="2" charset="2"/>
              <a:buChar char="v"/>
            </a:pPr>
            <a:r>
              <a:rPr lang="it-IT" sz="1600" b="1" dirty="0" smtClean="0">
                <a:solidFill>
                  <a:schemeClr val="accent2">
                    <a:lumMod val="50000"/>
                  </a:schemeClr>
                </a:solidFill>
              </a:rPr>
              <a:t>Il bambino diventa un essere da allevare e proteggere, con le ovvie esagerazioni e derive culturali alle quali assistiamo quotidianamente..</a:t>
            </a:r>
          </a:p>
          <a:p>
            <a:pPr algn="just">
              <a:buFont typeface="Wingdings" pitchFamily="2" charset="2"/>
              <a:buChar char="v"/>
            </a:pPr>
            <a:r>
              <a:rPr lang="it-IT" sz="1600" b="1" dirty="0" smtClean="0">
                <a:solidFill>
                  <a:schemeClr val="accent2">
                    <a:lumMod val="50000"/>
                  </a:schemeClr>
                </a:solidFill>
              </a:rPr>
              <a:t>L’educazione, quindi, diventa un’attività di fondamentale importanza, da praticare, impartire e coltivare in luoghi specifici (scuole, asili, ecc..), attraverso insegnanti, educatori, formatori, operatori. </a:t>
            </a:r>
            <a:endParaRPr lang="it-IT" sz="1600" b="1" dirty="0">
              <a:solidFill>
                <a:schemeClr val="accent2">
                  <a:lumMod val="50000"/>
                </a:schemeClr>
              </a:solidFill>
            </a:endParaRPr>
          </a:p>
        </p:txBody>
      </p:sp>
    </p:spTree>
    <p:extLst>
      <p:ext uri="{BB962C8B-B14F-4D97-AF65-F5344CB8AC3E}">
        <p14:creationId xmlns:p14="http://schemas.microsoft.com/office/powerpoint/2010/main" val="1695139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74638"/>
            <a:ext cx="7457256" cy="634082"/>
          </a:xfrm>
        </p:spPr>
        <p:txBody>
          <a:bodyPr>
            <a:normAutofit/>
          </a:bodyPr>
          <a:lstStyle/>
          <a:p>
            <a:pPr algn="ctr"/>
            <a:r>
              <a:rPr lang="it-IT" sz="2000" b="1" i="1" dirty="0">
                <a:solidFill>
                  <a:schemeClr val="accent1">
                    <a:lumMod val="75000"/>
                  </a:schemeClr>
                </a:solidFill>
              </a:rPr>
              <a:t>3</a:t>
            </a:r>
            <a:r>
              <a:rPr lang="it-IT" sz="2000" b="1" i="1" dirty="0" smtClean="0">
                <a:solidFill>
                  <a:schemeClr val="accent1">
                    <a:lumMod val="75000"/>
                  </a:schemeClr>
                </a:solidFill>
              </a:rPr>
              <a:t>) EDUCARE NELLA PRIMA INFANZIA..</a:t>
            </a:r>
            <a:endParaRPr lang="it-IT" sz="2000" b="1" i="1" dirty="0">
              <a:solidFill>
                <a:schemeClr val="accent1">
                  <a:lumMod val="75000"/>
                </a:schemeClr>
              </a:solidFill>
            </a:endParaRPr>
          </a:p>
        </p:txBody>
      </p:sp>
      <p:sp>
        <p:nvSpPr>
          <p:cNvPr id="3" name="Segnaposto contenuto 2"/>
          <p:cNvSpPr>
            <a:spLocks noGrp="1"/>
          </p:cNvSpPr>
          <p:nvPr>
            <p:ph sz="quarter" idx="1"/>
          </p:nvPr>
        </p:nvSpPr>
        <p:spPr>
          <a:xfrm>
            <a:off x="457200" y="1052736"/>
            <a:ext cx="7467600" cy="5421216"/>
          </a:xfrm>
        </p:spPr>
        <p:txBody>
          <a:bodyPr>
            <a:normAutofit fontScale="92500"/>
          </a:bodyPr>
          <a:lstStyle/>
          <a:p>
            <a:pPr algn="just">
              <a:buFont typeface="Wingdings" pitchFamily="2" charset="2"/>
              <a:buChar char="v"/>
            </a:pPr>
            <a:r>
              <a:rPr lang="it-IT" sz="1600" b="1" dirty="0" smtClean="0">
                <a:solidFill>
                  <a:schemeClr val="accent2">
                    <a:lumMod val="50000"/>
                  </a:schemeClr>
                </a:solidFill>
              </a:rPr>
              <a:t>La nostra visione dell’infanzia, e conseguentemente dell’educazione, risente pesantemente dei nostri condizionamenti </a:t>
            </a:r>
            <a:r>
              <a:rPr lang="it-IT" sz="1600" b="1" dirty="0" err="1" smtClean="0">
                <a:solidFill>
                  <a:schemeClr val="accent2">
                    <a:lumMod val="50000"/>
                  </a:schemeClr>
                </a:solidFill>
              </a:rPr>
              <a:t>storico-culturali</a:t>
            </a:r>
            <a:endParaRPr lang="it-IT" sz="1600" b="1" dirty="0" smtClean="0">
              <a:solidFill>
                <a:schemeClr val="accent2">
                  <a:lumMod val="50000"/>
                </a:schemeClr>
              </a:solidFill>
            </a:endParaRPr>
          </a:p>
          <a:p>
            <a:pPr algn="just">
              <a:buFont typeface="Wingdings" pitchFamily="2" charset="2"/>
              <a:buChar char="v"/>
            </a:pPr>
            <a:r>
              <a:rPr lang="it-IT" sz="1600" b="1" dirty="0" smtClean="0">
                <a:solidFill>
                  <a:schemeClr val="accent2">
                    <a:lumMod val="50000"/>
                  </a:schemeClr>
                </a:solidFill>
              </a:rPr>
              <a:t>Attualmente in Occidente è dato grandissimo risalto alla spontaneità, alla creatività, al fare da sé, alla scoperta del mondo...  questa visione tuttavia potrebbe cambiare..</a:t>
            </a:r>
          </a:p>
          <a:p>
            <a:pPr algn="just">
              <a:buFont typeface="Wingdings" pitchFamily="2" charset="2"/>
              <a:buChar char="v"/>
            </a:pPr>
            <a:r>
              <a:rPr lang="it-IT" sz="1600" b="1" dirty="0" smtClean="0">
                <a:solidFill>
                  <a:schemeClr val="accent2">
                    <a:lumMod val="50000"/>
                  </a:schemeClr>
                </a:solidFill>
              </a:rPr>
              <a:t>Già al nido, il bambino è considerato un essere competente e attivo che, attraverso una pluralità di scambi e interazioni con i pari, con gli adulti e con l’ambiente circostante, impara a costruire un sistema di criteri e di significati, per interpretare e categorizzare la realtà</a:t>
            </a:r>
          </a:p>
          <a:p>
            <a:pPr algn="just">
              <a:buFont typeface="Wingdings" pitchFamily="2" charset="2"/>
              <a:buChar char="v"/>
            </a:pPr>
            <a:r>
              <a:rPr lang="it-IT" sz="1600" b="1" dirty="0" smtClean="0">
                <a:solidFill>
                  <a:schemeClr val="accent2">
                    <a:lumMod val="50000"/>
                  </a:schemeClr>
                </a:solidFill>
              </a:rPr>
              <a:t>Il gioco, il disegno e tutte le attività grafico-pittoriche, la narrazione, il canto, l’uso di oggetti non convenzionali, l’uso di tutti i canali sensoriali, sono strumenti attraverso i quali favorire l’autenticità del bambino, l’espressione di sé e l’esplorazione/comprensione del mondo </a:t>
            </a:r>
          </a:p>
          <a:p>
            <a:pPr algn="just">
              <a:buFont typeface="Wingdings" pitchFamily="2" charset="2"/>
              <a:buChar char="v"/>
            </a:pPr>
            <a:r>
              <a:rPr lang="it-IT" sz="1600" b="1" dirty="0" smtClean="0">
                <a:solidFill>
                  <a:schemeClr val="accent2">
                    <a:lumMod val="50000"/>
                  </a:schemeClr>
                </a:solidFill>
              </a:rPr>
              <a:t>Il largo impiego delle </a:t>
            </a:r>
            <a:r>
              <a:rPr lang="it-IT" sz="1600" b="1" u="sng" dirty="0" smtClean="0">
                <a:solidFill>
                  <a:schemeClr val="accent2">
                    <a:lumMod val="50000"/>
                  </a:schemeClr>
                </a:solidFill>
              </a:rPr>
              <a:t>“</a:t>
            </a:r>
            <a:r>
              <a:rPr lang="it-IT" sz="1600" b="1" u="sng" dirty="0" err="1" smtClean="0">
                <a:solidFill>
                  <a:schemeClr val="accent2">
                    <a:lumMod val="50000"/>
                  </a:schemeClr>
                </a:solidFill>
              </a:rPr>
              <a:t>routines</a:t>
            </a:r>
            <a:r>
              <a:rPr lang="it-IT" sz="1600" b="1" u="sng" dirty="0" smtClean="0">
                <a:solidFill>
                  <a:schemeClr val="accent2">
                    <a:lumMod val="50000"/>
                  </a:schemeClr>
                </a:solidFill>
              </a:rPr>
              <a:t>”</a:t>
            </a:r>
            <a:r>
              <a:rPr lang="it-IT" sz="1600" b="1" dirty="0" smtClean="0">
                <a:solidFill>
                  <a:schemeClr val="accent2">
                    <a:lumMod val="50000"/>
                  </a:schemeClr>
                </a:solidFill>
              </a:rPr>
              <a:t>, ovvero di attività rituali e ripetute intorno alle quali è organizzata la giornata o l’unità didattica, aiuta l’attività dell’operatore</a:t>
            </a:r>
          </a:p>
          <a:p>
            <a:pPr algn="just">
              <a:buFont typeface="Wingdings" pitchFamily="2" charset="2"/>
              <a:buChar char="v"/>
            </a:pPr>
            <a:r>
              <a:rPr lang="it-IT" sz="1600" b="1" dirty="0" smtClean="0">
                <a:solidFill>
                  <a:schemeClr val="accent2">
                    <a:lumMod val="50000"/>
                  </a:schemeClr>
                </a:solidFill>
              </a:rPr>
              <a:t>Le </a:t>
            </a:r>
            <a:r>
              <a:rPr lang="it-IT" sz="1600" b="1" dirty="0" err="1" smtClean="0">
                <a:solidFill>
                  <a:schemeClr val="accent2">
                    <a:lumMod val="50000"/>
                  </a:schemeClr>
                </a:solidFill>
              </a:rPr>
              <a:t>routines</a:t>
            </a:r>
            <a:r>
              <a:rPr lang="it-IT" sz="1600" b="1" dirty="0" smtClean="0">
                <a:solidFill>
                  <a:schemeClr val="accent2">
                    <a:lumMod val="50000"/>
                  </a:schemeClr>
                </a:solidFill>
              </a:rPr>
              <a:t> si riferiscono a momenti organizzativi (inizio e fine lezione), biologici (mangiare, riposare, ecc..), funzionali (gestione di spazi e materiali), giochi che si ripetono</a:t>
            </a:r>
          </a:p>
          <a:p>
            <a:pPr algn="just">
              <a:buFont typeface="Wingdings" pitchFamily="2" charset="2"/>
              <a:buChar char="v"/>
            </a:pPr>
            <a:r>
              <a:rPr lang="it-IT" sz="1600" b="1" dirty="0" smtClean="0">
                <a:solidFill>
                  <a:schemeClr val="accent2">
                    <a:lumMod val="50000"/>
                  </a:schemeClr>
                </a:solidFill>
              </a:rPr>
              <a:t>Costruiscono una memoria dell’esperienza che permette di acquisire nuove abitudini.</a:t>
            </a:r>
            <a:endParaRPr lang="it-IT" sz="1600" b="1"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562074"/>
          </a:xfrm>
        </p:spPr>
        <p:txBody>
          <a:bodyPr>
            <a:normAutofit/>
          </a:bodyPr>
          <a:lstStyle/>
          <a:p>
            <a:pPr algn="ctr"/>
            <a:r>
              <a:rPr lang="it-IT" sz="2000" b="1" i="1" dirty="0">
                <a:solidFill>
                  <a:schemeClr val="accent1">
                    <a:lumMod val="75000"/>
                  </a:schemeClr>
                </a:solidFill>
              </a:rPr>
              <a:t>4</a:t>
            </a:r>
            <a:r>
              <a:rPr lang="it-IT" sz="2000" b="1" i="1" dirty="0" smtClean="0">
                <a:solidFill>
                  <a:schemeClr val="accent1">
                    <a:lumMod val="75000"/>
                  </a:schemeClr>
                </a:solidFill>
              </a:rPr>
              <a:t>) EDUCARE NELLA PRIMA INFANZIA…</a:t>
            </a:r>
            <a:endParaRPr lang="it-IT" sz="2000" b="1" i="1" dirty="0">
              <a:solidFill>
                <a:schemeClr val="accent1">
                  <a:lumMod val="75000"/>
                </a:schemeClr>
              </a:solidFill>
            </a:endParaRPr>
          </a:p>
        </p:txBody>
      </p:sp>
      <p:sp>
        <p:nvSpPr>
          <p:cNvPr id="3" name="Segnaposto contenuto 2"/>
          <p:cNvSpPr>
            <a:spLocks noGrp="1"/>
          </p:cNvSpPr>
          <p:nvPr>
            <p:ph sz="quarter" idx="1"/>
          </p:nvPr>
        </p:nvSpPr>
        <p:spPr>
          <a:xfrm>
            <a:off x="457200" y="1268760"/>
            <a:ext cx="7467600" cy="5205192"/>
          </a:xfrm>
        </p:spPr>
        <p:txBody>
          <a:bodyPr>
            <a:normAutofit lnSpcReduction="10000"/>
          </a:bodyPr>
          <a:lstStyle/>
          <a:p>
            <a:pPr marL="342900" indent="-342900" algn="just">
              <a:buFont typeface="Wingdings" pitchFamily="2" charset="2"/>
              <a:buChar char="v"/>
            </a:pPr>
            <a:r>
              <a:rPr lang="it-IT" sz="1600" b="1" dirty="0" smtClean="0">
                <a:solidFill>
                  <a:schemeClr val="accent2">
                    <a:lumMod val="50000"/>
                  </a:schemeClr>
                </a:solidFill>
              </a:rPr>
              <a:t>Il corpo del piccolo veicola richieste, esplicita bisogni, chiede affidamento e fiducia</a:t>
            </a:r>
          </a:p>
          <a:p>
            <a:pPr marL="342900" indent="-342900" algn="just">
              <a:buFont typeface="Wingdings" pitchFamily="2" charset="2"/>
              <a:buChar char="v"/>
            </a:pPr>
            <a:r>
              <a:rPr lang="it-IT" sz="1600" b="1" dirty="0" smtClean="0">
                <a:solidFill>
                  <a:schemeClr val="accent2">
                    <a:lumMod val="50000"/>
                  </a:schemeClr>
                </a:solidFill>
              </a:rPr>
              <a:t>Il corpo dell’adulto trasmette disponibilità, sicurezza e contenimento</a:t>
            </a:r>
          </a:p>
          <a:p>
            <a:pPr marL="342900" indent="-342900" algn="just">
              <a:buFont typeface="Wingdings" pitchFamily="2" charset="2"/>
              <a:buChar char="v"/>
            </a:pPr>
            <a:r>
              <a:rPr lang="it-IT" sz="1600" b="1" dirty="0" smtClean="0">
                <a:solidFill>
                  <a:schemeClr val="accent2">
                    <a:lumMod val="50000"/>
                  </a:schemeClr>
                </a:solidFill>
              </a:rPr>
              <a:t>Nella prima e primissima infanzia l’attività ludica è conquista di libertà e fonte di conoscenza, motivo di crescita intellettuale e sociale </a:t>
            </a:r>
          </a:p>
          <a:p>
            <a:pPr marL="342900" indent="-342900" algn="just">
              <a:buFont typeface="Wingdings" pitchFamily="2" charset="2"/>
              <a:buChar char="v"/>
            </a:pPr>
            <a:r>
              <a:rPr lang="it-IT" sz="1600" b="1" dirty="0" smtClean="0">
                <a:solidFill>
                  <a:schemeClr val="accent2">
                    <a:lumMod val="50000"/>
                  </a:schemeClr>
                </a:solidFill>
              </a:rPr>
              <a:t>L’operatore non insegna a giocare, ma effettua varie proposte in forma di gioco, sintonizzandosi emotivamente con i bisogni e con l’immaginario infantile</a:t>
            </a:r>
          </a:p>
          <a:p>
            <a:pPr marL="342900" indent="-342900" algn="just">
              <a:buFont typeface="Wingdings" pitchFamily="2" charset="2"/>
              <a:buChar char="v"/>
            </a:pPr>
            <a:r>
              <a:rPr lang="it-IT" sz="1600" b="1" dirty="0" smtClean="0">
                <a:solidFill>
                  <a:schemeClr val="accent2">
                    <a:lumMod val="50000"/>
                  </a:schemeClr>
                </a:solidFill>
              </a:rPr>
              <a:t>L’operatore, attraverso poche e semplici regole, crea un contenitore in cui il bambino possa confrontarsi con i pari, instaurando rapporti affettivi significativi</a:t>
            </a:r>
          </a:p>
          <a:p>
            <a:pPr marL="342900" indent="-342900" algn="just">
              <a:buFont typeface="Wingdings" pitchFamily="2" charset="2"/>
              <a:buChar char="v"/>
            </a:pPr>
            <a:r>
              <a:rPr lang="it-IT" sz="1600" b="1" dirty="0" smtClean="0">
                <a:solidFill>
                  <a:schemeClr val="accent2">
                    <a:lumMod val="50000"/>
                  </a:schemeClr>
                </a:solidFill>
              </a:rPr>
              <a:t>Per trasmettere concetti, usare spesso la fiaba perché: </a:t>
            </a:r>
          </a:p>
          <a:p>
            <a:pPr marL="342900" indent="-342900" algn="just">
              <a:buFont typeface="+mj-lt"/>
              <a:buAutoNum type="alphaLcParenR"/>
            </a:pPr>
            <a:r>
              <a:rPr lang="it-IT" sz="1600" b="1" dirty="0" smtClean="0">
                <a:solidFill>
                  <a:schemeClr val="accent2">
                    <a:lumMod val="50000"/>
                  </a:schemeClr>
                </a:solidFill>
              </a:rPr>
              <a:t>il magico che è nella fiaba si correla al pensiero onnipotente del bambino</a:t>
            </a:r>
          </a:p>
          <a:p>
            <a:pPr marL="342900" indent="-342900" algn="just">
              <a:buFont typeface="+mj-lt"/>
              <a:buAutoNum type="alphaLcParenR"/>
            </a:pPr>
            <a:r>
              <a:rPr lang="it-IT" sz="1600" b="1" dirty="0" smtClean="0">
                <a:solidFill>
                  <a:schemeClr val="accent2">
                    <a:lumMod val="50000"/>
                  </a:schemeClr>
                </a:solidFill>
              </a:rPr>
              <a:t>La fiaba può aiutare il bambino a dare un nome alle paure nascoste</a:t>
            </a:r>
          </a:p>
          <a:p>
            <a:pPr marL="342900" indent="-342900" algn="just">
              <a:buFont typeface="+mj-lt"/>
              <a:buAutoNum type="alphaLcParenR"/>
            </a:pPr>
            <a:r>
              <a:rPr lang="it-IT" sz="1600" b="1" dirty="0" smtClean="0">
                <a:solidFill>
                  <a:schemeClr val="accent2">
                    <a:lumMod val="50000"/>
                  </a:schemeClr>
                </a:solidFill>
              </a:rPr>
              <a:t>Il racconto di una fiaba implica l’instaurarsi di una relazione di ascolto. </a:t>
            </a:r>
            <a:endParaRPr lang="it-IT" sz="1600" b="1"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 calcmode="lin" valueType="num">
                                      <p:cBhvr additive="base">
                                        <p:cTn id="5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 calcmode="lin" valueType="num">
                                      <p:cBhvr additive="base">
                                        <p:cTn id="5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88640"/>
            <a:ext cx="7457256" cy="648072"/>
          </a:xfrm>
        </p:spPr>
        <p:txBody>
          <a:bodyPr>
            <a:noAutofit/>
          </a:bodyPr>
          <a:lstStyle/>
          <a:p>
            <a:pPr algn="ctr"/>
            <a:r>
              <a:rPr lang="it-IT" sz="2000" dirty="0" smtClean="0">
                <a:solidFill>
                  <a:schemeClr val="accent1">
                    <a:lumMod val="75000"/>
                  </a:schemeClr>
                </a:solidFill>
              </a:rPr>
              <a:t> </a:t>
            </a:r>
            <a:br>
              <a:rPr lang="it-IT" sz="2000" dirty="0" smtClean="0">
                <a:solidFill>
                  <a:schemeClr val="accent1">
                    <a:lumMod val="75000"/>
                  </a:schemeClr>
                </a:solidFill>
              </a:rPr>
            </a:br>
            <a:r>
              <a:rPr lang="it-IT" sz="2000" b="1" i="1" dirty="0" smtClean="0">
                <a:solidFill>
                  <a:schemeClr val="accent1">
                    <a:lumMod val="75000"/>
                  </a:schemeClr>
                </a:solidFill>
              </a:rPr>
              <a:t>.. PER LAVORARE CON I </a:t>
            </a:r>
            <a:r>
              <a:rPr lang="it-IT" sz="2000" b="1" i="1" dirty="0" err="1" smtClean="0">
                <a:solidFill>
                  <a:schemeClr val="accent1">
                    <a:lumMod val="75000"/>
                  </a:schemeClr>
                </a:solidFill>
              </a:rPr>
              <a:t>PICCOLI…</a:t>
            </a:r>
            <a:endParaRPr lang="it-IT" sz="2000" b="1" i="1" dirty="0">
              <a:solidFill>
                <a:schemeClr val="accent1">
                  <a:lumMod val="75000"/>
                </a:schemeClr>
              </a:solidFill>
            </a:endParaRPr>
          </a:p>
        </p:txBody>
      </p:sp>
      <p:sp>
        <p:nvSpPr>
          <p:cNvPr id="3" name="Segnaposto contenuto 2"/>
          <p:cNvSpPr>
            <a:spLocks noGrp="1"/>
          </p:cNvSpPr>
          <p:nvPr>
            <p:ph sz="quarter" idx="1"/>
          </p:nvPr>
        </p:nvSpPr>
        <p:spPr>
          <a:xfrm>
            <a:off x="457200" y="980728"/>
            <a:ext cx="7467600" cy="5493224"/>
          </a:xfrm>
        </p:spPr>
        <p:txBody>
          <a:bodyPr>
            <a:normAutofit fontScale="92500"/>
          </a:bodyPr>
          <a:lstStyle/>
          <a:p>
            <a:pPr algn="just">
              <a:buFont typeface="Wingdings" pitchFamily="2" charset="2"/>
              <a:buChar char="v"/>
            </a:pPr>
            <a:r>
              <a:rPr lang="it-IT" sz="1600" b="1" dirty="0" smtClean="0">
                <a:solidFill>
                  <a:schemeClr val="accent2">
                    <a:lumMod val="50000"/>
                  </a:schemeClr>
                </a:solidFill>
              </a:rPr>
              <a:t>Creare contesti di lavoro (spazi di apprendimento/ambienti educativi) calorosi, colorati  e accoglienti</a:t>
            </a:r>
          </a:p>
          <a:p>
            <a:pPr algn="just">
              <a:buFont typeface="Wingdings" pitchFamily="2" charset="2"/>
              <a:buChar char="v"/>
            </a:pPr>
            <a:r>
              <a:rPr lang="it-IT" sz="1600" b="1" dirty="0" smtClean="0">
                <a:solidFill>
                  <a:schemeClr val="accent2">
                    <a:lumMod val="50000"/>
                  </a:schemeClr>
                </a:solidFill>
              </a:rPr>
              <a:t>Evitare di gridare e fare rumore</a:t>
            </a:r>
          </a:p>
          <a:p>
            <a:pPr algn="just">
              <a:buFont typeface="Wingdings" pitchFamily="2" charset="2"/>
              <a:buChar char="v"/>
            </a:pPr>
            <a:r>
              <a:rPr lang="it-IT" sz="1600" b="1" dirty="0" smtClean="0">
                <a:solidFill>
                  <a:schemeClr val="accent2">
                    <a:lumMod val="50000"/>
                  </a:schemeClr>
                </a:solidFill>
              </a:rPr>
              <a:t>Modulare il tono della voce, ed esprimere calore attraverso espressione facciale, posizione del corpo, contatto visivo e sguardo</a:t>
            </a:r>
          </a:p>
          <a:p>
            <a:pPr algn="just">
              <a:buFont typeface="Wingdings" pitchFamily="2" charset="2"/>
              <a:buChar char="v"/>
            </a:pPr>
            <a:r>
              <a:rPr lang="it-IT" sz="1600" b="1" dirty="0" smtClean="0">
                <a:solidFill>
                  <a:schemeClr val="accent2">
                    <a:lumMod val="50000"/>
                  </a:schemeClr>
                </a:solidFill>
              </a:rPr>
              <a:t>Manifestare congruenza tra espressione verbale e non verbale dei sentimenti</a:t>
            </a:r>
          </a:p>
          <a:p>
            <a:pPr algn="just">
              <a:buFont typeface="Wingdings" pitchFamily="2" charset="2"/>
              <a:buChar char="v"/>
            </a:pPr>
            <a:r>
              <a:rPr lang="it-IT" sz="1600" b="1" dirty="0" smtClean="0">
                <a:solidFill>
                  <a:schemeClr val="accent2">
                    <a:lumMod val="50000"/>
                  </a:schemeClr>
                </a:solidFill>
              </a:rPr>
              <a:t>Descrivere direttamente i propri sentimenti (es. :“Bimbi, sono così contenta di essere con voi oggi. E voi?”) e interessarsi a quelli altrui</a:t>
            </a:r>
          </a:p>
          <a:p>
            <a:pPr algn="just">
              <a:buFont typeface="Wingdings" pitchFamily="2" charset="2"/>
              <a:buChar char="v"/>
            </a:pPr>
            <a:r>
              <a:rPr lang="it-IT" sz="1600" b="1" dirty="0" smtClean="0">
                <a:solidFill>
                  <a:schemeClr val="accent2">
                    <a:lumMod val="50000"/>
                  </a:schemeClr>
                </a:solidFill>
              </a:rPr>
              <a:t>Se possibile dividere i bambini e lavorare per piccoli gruppi; disporre il gruppo a cerchio o a semicerchio</a:t>
            </a:r>
          </a:p>
          <a:p>
            <a:pPr algn="just">
              <a:buFont typeface="Wingdings" pitchFamily="2" charset="2"/>
              <a:buChar char="v"/>
            </a:pPr>
            <a:r>
              <a:rPr lang="it-IT" sz="1600" b="1" dirty="0" smtClean="0">
                <a:solidFill>
                  <a:schemeClr val="accent2">
                    <a:lumMod val="50000"/>
                  </a:schemeClr>
                </a:solidFill>
              </a:rPr>
              <a:t>Impedire che un membro del gruppo prenda il sopravvento sugli altri: suddividere e alternare ruoli, compiti e responsabilità</a:t>
            </a:r>
          </a:p>
          <a:p>
            <a:pPr algn="just">
              <a:buFont typeface="Wingdings" pitchFamily="2" charset="2"/>
              <a:buChar char="v"/>
            </a:pPr>
            <a:r>
              <a:rPr lang="it-IT" sz="1600" b="1" dirty="0" smtClean="0">
                <a:solidFill>
                  <a:schemeClr val="accent2">
                    <a:lumMod val="50000"/>
                  </a:schemeClr>
                </a:solidFill>
              </a:rPr>
              <a:t>Essere flessibili e rapidi nel valutare se la composizione del gruppo sia adeguata alla situazione e, eventualmente, cambiare</a:t>
            </a:r>
          </a:p>
          <a:p>
            <a:pPr algn="just">
              <a:buFont typeface="Wingdings" pitchFamily="2" charset="2"/>
              <a:buChar char="v"/>
            </a:pPr>
            <a:r>
              <a:rPr lang="it-IT" sz="1600" b="1" dirty="0" smtClean="0">
                <a:solidFill>
                  <a:schemeClr val="accent2">
                    <a:lumMod val="50000"/>
                  </a:schemeClr>
                </a:solidFill>
              </a:rPr>
              <a:t>Stimolare, se possibile, la coesione e il senso di appartenenza al gruppo</a:t>
            </a:r>
          </a:p>
          <a:p>
            <a:pPr algn="just">
              <a:buFont typeface="Wingdings" pitchFamily="2" charset="2"/>
              <a:buChar char="v"/>
            </a:pPr>
            <a:r>
              <a:rPr lang="it-IT" sz="1600" b="1" dirty="0" smtClean="0">
                <a:solidFill>
                  <a:schemeClr val="accent2">
                    <a:lumMod val="50000"/>
                  </a:schemeClr>
                </a:solidFill>
              </a:rPr>
              <a:t>Stabilire regole per quanto possibile ferme, con eventuali accomodamenti e piccoli premi motivati.. Dimostrare con esempi pratici che senza regole si lavora </a:t>
            </a:r>
            <a:r>
              <a:rPr lang="it-IT" sz="1600" b="1" dirty="0" err="1" smtClean="0">
                <a:solidFill>
                  <a:schemeClr val="accent2">
                    <a:lumMod val="50000"/>
                  </a:schemeClr>
                </a:solidFill>
              </a:rPr>
              <a:t>male…</a:t>
            </a:r>
            <a:endParaRPr lang="it-IT" sz="1600" b="1" dirty="0" smtClean="0">
              <a:solidFill>
                <a:schemeClr val="accent2">
                  <a:lumMod val="50000"/>
                </a:schemeClr>
              </a:solidFill>
            </a:endParaRPr>
          </a:p>
          <a:p>
            <a:pPr algn="just">
              <a:buFont typeface="Wingdings" pitchFamily="2" charset="2"/>
              <a:buChar char="v"/>
            </a:pPr>
            <a:endParaRPr lang="it-IT" sz="1600"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ox(i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ox(in)">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ox(in)">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box(in)">
                                      <p:cBhvr>
                                        <p:cTn id="5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74638"/>
            <a:ext cx="7457256" cy="562074"/>
          </a:xfrm>
        </p:spPr>
        <p:txBody>
          <a:bodyPr>
            <a:normAutofit/>
          </a:bodyPr>
          <a:lstStyle/>
          <a:p>
            <a:pPr algn="ctr"/>
            <a:r>
              <a:rPr lang="it-IT" sz="2000" b="1" i="1" dirty="0" smtClean="0">
                <a:solidFill>
                  <a:schemeClr val="accent1">
                    <a:lumMod val="75000"/>
                  </a:schemeClr>
                </a:solidFill>
              </a:rPr>
              <a:t>EDUCARE NELLA SCUOLA PRIMARIA</a:t>
            </a:r>
            <a:endParaRPr lang="it-IT" sz="2000" b="1" i="1" dirty="0">
              <a:solidFill>
                <a:schemeClr val="accent1">
                  <a:lumMod val="75000"/>
                </a:schemeClr>
              </a:solidFill>
            </a:endParaRPr>
          </a:p>
        </p:txBody>
      </p:sp>
      <p:sp>
        <p:nvSpPr>
          <p:cNvPr id="3" name="Segnaposto contenuto 2"/>
          <p:cNvSpPr>
            <a:spLocks noGrp="1"/>
          </p:cNvSpPr>
          <p:nvPr>
            <p:ph sz="quarter" idx="1"/>
          </p:nvPr>
        </p:nvSpPr>
        <p:spPr>
          <a:xfrm>
            <a:off x="457200" y="980728"/>
            <a:ext cx="7467600" cy="5493224"/>
          </a:xfrm>
        </p:spPr>
        <p:txBody>
          <a:bodyPr>
            <a:normAutofit fontScale="92500"/>
          </a:bodyPr>
          <a:lstStyle/>
          <a:p>
            <a:pPr algn="just">
              <a:buFont typeface="Wingdings" pitchFamily="2" charset="2"/>
              <a:buChar char="v"/>
            </a:pPr>
            <a:r>
              <a:rPr lang="it-IT" sz="1600" b="1" dirty="0" smtClean="0">
                <a:solidFill>
                  <a:schemeClr val="accent2">
                    <a:lumMod val="50000"/>
                  </a:schemeClr>
                </a:solidFill>
              </a:rPr>
              <a:t>A partire dai 6 anni di età, il pensiero diventa via via più flessibile; il bambino conserva tuttavia la tendenza a considerare i problemi e le situazioni  settorialmente, talvolta senza effettuare tentativi di collegamento delle proprie soluzioni con teorie di ampio respiro</a:t>
            </a:r>
          </a:p>
          <a:p>
            <a:pPr algn="just">
              <a:buFont typeface="Wingdings" pitchFamily="2" charset="2"/>
              <a:buChar char="v"/>
            </a:pPr>
            <a:r>
              <a:rPr lang="it-IT" sz="1600" b="1" dirty="0" smtClean="0">
                <a:solidFill>
                  <a:schemeClr val="accent2">
                    <a:lumMod val="50000"/>
                  </a:schemeClr>
                </a:solidFill>
              </a:rPr>
              <a:t>Con la progressiva diminuzione di un certo atteggiamento egocentrico infantile, che tuttavia può essere di varia entità, aumenta la capacità di interagire con gli altri, di comprendere, accettare e formulare regole condivise, di essere empatici verso i compagni…</a:t>
            </a:r>
          </a:p>
          <a:p>
            <a:pPr algn="just">
              <a:buFont typeface="Wingdings" pitchFamily="2" charset="2"/>
              <a:buChar char="v"/>
            </a:pPr>
            <a:r>
              <a:rPr lang="it-IT" sz="1600" b="1" dirty="0" err="1" smtClean="0">
                <a:solidFill>
                  <a:schemeClr val="accent2">
                    <a:lumMod val="50000"/>
                  </a:schemeClr>
                </a:solidFill>
              </a:rPr>
              <a:t>…Nel</a:t>
            </a:r>
            <a:r>
              <a:rPr lang="it-IT" sz="1600" b="1" dirty="0" smtClean="0">
                <a:solidFill>
                  <a:schemeClr val="accent2">
                    <a:lumMod val="50000"/>
                  </a:schemeClr>
                </a:solidFill>
              </a:rPr>
              <a:t> frattempo, diventa sempre più critico il rapporto con l’</a:t>
            </a:r>
            <a:r>
              <a:rPr lang="it-IT" sz="1600" b="1" dirty="0" err="1" smtClean="0">
                <a:solidFill>
                  <a:schemeClr val="accent2">
                    <a:lumMod val="50000"/>
                  </a:schemeClr>
                </a:solidFill>
              </a:rPr>
              <a:t>autorità…</a:t>
            </a:r>
            <a:endParaRPr lang="it-IT" sz="1600" b="1" dirty="0" smtClean="0">
              <a:solidFill>
                <a:schemeClr val="accent2">
                  <a:lumMod val="50000"/>
                </a:schemeClr>
              </a:solidFill>
            </a:endParaRPr>
          </a:p>
          <a:p>
            <a:pPr algn="just">
              <a:buFont typeface="Wingdings" pitchFamily="2" charset="2"/>
              <a:buChar char="v"/>
            </a:pPr>
            <a:r>
              <a:rPr lang="it-IT" sz="1600" b="1" dirty="0" smtClean="0">
                <a:solidFill>
                  <a:schemeClr val="accent2">
                    <a:lumMod val="50000"/>
                  </a:schemeClr>
                </a:solidFill>
              </a:rPr>
              <a:t>Migliora la capacità di riconoscere e verbalizzare stati d’animo e formulare concetti, quindi bisogna privilegiare situazioni educative “verbalizzate”</a:t>
            </a:r>
          </a:p>
          <a:p>
            <a:pPr algn="just">
              <a:buFont typeface="Wingdings" pitchFamily="2" charset="2"/>
              <a:buChar char="v"/>
            </a:pPr>
            <a:r>
              <a:rPr lang="it-IT" sz="1600" b="1" dirty="0" smtClean="0">
                <a:solidFill>
                  <a:schemeClr val="accent2">
                    <a:lumMod val="50000"/>
                  </a:schemeClr>
                </a:solidFill>
              </a:rPr>
              <a:t>Quando si sceglie una forma di lavoro e/o verifica </a:t>
            </a:r>
            <a:r>
              <a:rPr lang="it-IT" sz="1600" b="1" dirty="0" err="1" smtClean="0">
                <a:solidFill>
                  <a:schemeClr val="accent2">
                    <a:lumMod val="50000"/>
                  </a:schemeClr>
                </a:solidFill>
              </a:rPr>
              <a:t>grafico-pittorica</a:t>
            </a:r>
            <a:r>
              <a:rPr lang="it-IT" sz="1600" b="1" dirty="0" smtClean="0">
                <a:solidFill>
                  <a:schemeClr val="accent2">
                    <a:lumMod val="50000"/>
                  </a:schemeClr>
                </a:solidFill>
              </a:rPr>
              <a:t>, si consiglia di accompagnarla comunque con elaborazione di piccoli brani (o “piccoli pensieri, riflessioni, frasi”) in forma scritta e/orale</a:t>
            </a:r>
          </a:p>
          <a:p>
            <a:pPr algn="just">
              <a:buFont typeface="Wingdings" pitchFamily="2" charset="2"/>
              <a:buChar char="v"/>
            </a:pPr>
            <a:r>
              <a:rPr lang="it-IT" sz="1600" b="1" dirty="0" smtClean="0">
                <a:solidFill>
                  <a:schemeClr val="accent2">
                    <a:lumMod val="50000"/>
                  </a:schemeClr>
                </a:solidFill>
              </a:rPr>
              <a:t>Con il crescere dell’età, si tende a lavorare in gruppi via via più grandi (anche l’intera classe)</a:t>
            </a:r>
          </a:p>
          <a:p>
            <a:pPr algn="just">
              <a:buFont typeface="Wingdings" pitchFamily="2" charset="2"/>
              <a:buChar char="v"/>
            </a:pPr>
            <a:r>
              <a:rPr lang="it-IT" sz="1600" b="1" dirty="0" smtClean="0">
                <a:solidFill>
                  <a:schemeClr val="accent2">
                    <a:lumMod val="50000"/>
                  </a:schemeClr>
                </a:solidFill>
              </a:rPr>
              <a:t>Proporre, se possibile, lavori di gruppo, che stimolino collaborazione e cooperazione.</a:t>
            </a:r>
          </a:p>
          <a:p>
            <a:pPr algn="just">
              <a:buFont typeface="Wingdings" pitchFamily="2" charset="2"/>
              <a:buChar char="v"/>
            </a:pPr>
            <a:endParaRPr lang="it-IT" sz="1600" b="1"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ox(in)">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88640"/>
            <a:ext cx="7467600" cy="648072"/>
          </a:xfrm>
        </p:spPr>
        <p:txBody>
          <a:bodyPr>
            <a:noAutofit/>
          </a:bodyPr>
          <a:lstStyle/>
          <a:p>
            <a:pPr algn="ctr"/>
            <a:r>
              <a:rPr lang="it-IT" sz="2000" b="1" i="1" dirty="0" smtClean="0">
                <a:solidFill>
                  <a:schemeClr val="accent1">
                    <a:lumMod val="75000"/>
                  </a:schemeClr>
                </a:solidFill>
              </a:rPr>
              <a:t>1. LAVORARE CON I PRE-ADOLESCENTI</a:t>
            </a:r>
            <a:br>
              <a:rPr lang="it-IT" sz="2000" b="1" i="1" dirty="0" smtClean="0">
                <a:solidFill>
                  <a:schemeClr val="accent1">
                    <a:lumMod val="75000"/>
                  </a:schemeClr>
                </a:solidFill>
              </a:rPr>
            </a:br>
            <a:r>
              <a:rPr lang="it-IT" sz="2000" b="1" i="1" dirty="0" smtClean="0">
                <a:solidFill>
                  <a:schemeClr val="accent1">
                    <a:lumMod val="75000"/>
                  </a:schemeClr>
                </a:solidFill>
              </a:rPr>
              <a:t> E CON GLI ADOLESCENTI..</a:t>
            </a:r>
            <a:endParaRPr lang="it-IT" sz="2000" b="1" i="1" dirty="0">
              <a:solidFill>
                <a:schemeClr val="accent1">
                  <a:lumMod val="75000"/>
                </a:schemeClr>
              </a:solidFill>
            </a:endParaRPr>
          </a:p>
        </p:txBody>
      </p:sp>
      <p:sp>
        <p:nvSpPr>
          <p:cNvPr id="3" name="Segnaposto contenuto 2"/>
          <p:cNvSpPr>
            <a:spLocks noGrp="1"/>
          </p:cNvSpPr>
          <p:nvPr>
            <p:ph sz="quarter" idx="1"/>
          </p:nvPr>
        </p:nvSpPr>
        <p:spPr>
          <a:xfrm>
            <a:off x="457200" y="1124744"/>
            <a:ext cx="7467600" cy="5733256"/>
          </a:xfrm>
        </p:spPr>
        <p:txBody>
          <a:bodyPr>
            <a:normAutofit/>
          </a:bodyPr>
          <a:lstStyle/>
          <a:p>
            <a:pPr marL="0" indent="0" algn="ctr">
              <a:buNone/>
            </a:pPr>
            <a:r>
              <a:rPr lang="it-IT" sz="1600" b="1" i="1" dirty="0" smtClean="0">
                <a:solidFill>
                  <a:schemeClr val="accent2">
                    <a:lumMod val="50000"/>
                  </a:schemeClr>
                </a:solidFill>
              </a:rPr>
              <a:t>Gli adolescenti avvertono dentro di sé una segreta e speciale grandezza che lotta per esprimersi. E quando cercano di spiegare questa cosa, istintivamente portano la mano al cuore: </a:t>
            </a:r>
          </a:p>
          <a:p>
            <a:pPr marL="0" indent="0" algn="ctr">
              <a:buNone/>
            </a:pPr>
            <a:r>
              <a:rPr lang="it-IT" sz="1600" b="1" i="1" dirty="0" smtClean="0">
                <a:solidFill>
                  <a:schemeClr val="accent2">
                    <a:lumMod val="50000"/>
                  </a:schemeClr>
                </a:solidFill>
              </a:rPr>
              <a:t>non è un indizio significativo?</a:t>
            </a:r>
          </a:p>
          <a:p>
            <a:pPr marL="0" indent="0" algn="r">
              <a:buNone/>
            </a:pPr>
            <a:r>
              <a:rPr lang="it-IT" sz="1600" b="1" dirty="0" smtClean="0">
                <a:solidFill>
                  <a:schemeClr val="accent2">
                    <a:lumMod val="50000"/>
                  </a:schemeClr>
                </a:solidFill>
              </a:rPr>
              <a:t>JOSEPH CHILTON PEARCE</a:t>
            </a:r>
            <a:r>
              <a:rPr lang="it-IT" sz="1600" b="1" i="1" dirty="0" smtClean="0">
                <a:solidFill>
                  <a:schemeClr val="accent2">
                    <a:lumMod val="50000"/>
                  </a:schemeClr>
                </a:solidFill>
              </a:rPr>
              <a:t>, </a:t>
            </a:r>
            <a:r>
              <a:rPr lang="it-IT" sz="1600" b="1" dirty="0" err="1" smtClean="0">
                <a:solidFill>
                  <a:schemeClr val="accent2">
                    <a:lumMod val="50000"/>
                  </a:schemeClr>
                </a:solidFill>
              </a:rPr>
              <a:t>Evolutions</a:t>
            </a:r>
            <a:r>
              <a:rPr lang="it-IT" sz="1600" b="1" dirty="0" smtClean="0">
                <a:solidFill>
                  <a:schemeClr val="accent2">
                    <a:lumMod val="50000"/>
                  </a:schemeClr>
                </a:solidFill>
              </a:rPr>
              <a:t> End</a:t>
            </a:r>
          </a:p>
          <a:p>
            <a:pPr marL="0" indent="0" algn="r">
              <a:buNone/>
            </a:pPr>
            <a:endParaRPr lang="it-IT" sz="1600" b="1" dirty="0">
              <a:solidFill>
                <a:schemeClr val="accent2">
                  <a:lumMod val="50000"/>
                </a:schemeClr>
              </a:solidFill>
            </a:endParaRPr>
          </a:p>
          <a:p>
            <a:pPr marL="0" indent="0" algn="ctr">
              <a:buNone/>
            </a:pPr>
            <a:r>
              <a:rPr lang="it-IT" sz="1600" b="1" i="1" dirty="0" smtClean="0">
                <a:solidFill>
                  <a:schemeClr val="accent2">
                    <a:lumMod val="50000"/>
                  </a:schemeClr>
                </a:solidFill>
              </a:rPr>
              <a:t>E’ questo dunque che chiamano vocazione: la cosa che fai con gioia, come se avessi il fuoco nel cuore e il diavolo in corpo?</a:t>
            </a:r>
          </a:p>
          <a:p>
            <a:pPr marL="365760" lvl="1" indent="0" algn="r">
              <a:buNone/>
            </a:pPr>
            <a:r>
              <a:rPr lang="it-IT" sz="1600" b="1" dirty="0" smtClean="0">
                <a:solidFill>
                  <a:schemeClr val="accent2">
                    <a:lumMod val="50000"/>
                  </a:schemeClr>
                </a:solidFill>
              </a:rPr>
              <a:t>JOSEPHINE BAKER</a:t>
            </a:r>
          </a:p>
          <a:p>
            <a:pPr marL="365760" lvl="1" indent="0" algn="r">
              <a:buNone/>
            </a:pPr>
            <a:endParaRPr lang="it-IT" sz="1300" b="1" dirty="0">
              <a:solidFill>
                <a:schemeClr val="accent2">
                  <a:lumMod val="50000"/>
                </a:schemeClr>
              </a:solidFill>
            </a:endParaRPr>
          </a:p>
          <a:p>
            <a:pPr marL="365760" lvl="1" indent="0" algn="ctr">
              <a:buNone/>
            </a:pPr>
            <a:r>
              <a:rPr lang="it-IT" sz="1600" b="1" i="1" dirty="0" smtClean="0">
                <a:solidFill>
                  <a:schemeClr val="accent2">
                    <a:lumMod val="50000"/>
                  </a:schemeClr>
                </a:solidFill>
              </a:rPr>
              <a:t>In ultima analisi, noi contiamo qualcosa solo in virtù dell’essenza che incarniamo e, se non la realizziamo, la vita è sprecata.</a:t>
            </a:r>
          </a:p>
          <a:p>
            <a:pPr marL="365760" lvl="1" indent="0" algn="r">
              <a:buNone/>
            </a:pPr>
            <a:r>
              <a:rPr lang="it-IT" sz="1600" b="1" dirty="0" smtClean="0">
                <a:solidFill>
                  <a:schemeClr val="accent2">
                    <a:lumMod val="50000"/>
                  </a:schemeClr>
                </a:solidFill>
              </a:rPr>
              <a:t>C.G. JUNG</a:t>
            </a:r>
          </a:p>
          <a:p>
            <a:pPr marL="365760" lvl="1" indent="0" algn="r">
              <a:buNone/>
            </a:pPr>
            <a:endParaRPr lang="it-IT" sz="1600" b="1" dirty="0">
              <a:solidFill>
                <a:schemeClr val="accent2">
                  <a:lumMod val="50000"/>
                </a:schemeClr>
              </a:solidFill>
            </a:endParaRPr>
          </a:p>
          <a:p>
            <a:pPr marL="365760" lvl="1" indent="0" algn="ctr">
              <a:buNone/>
            </a:pPr>
            <a:r>
              <a:rPr lang="it-IT" sz="1600" b="1" i="1" dirty="0" smtClean="0">
                <a:solidFill>
                  <a:schemeClr val="accent2">
                    <a:lumMod val="50000"/>
                  </a:schemeClr>
                </a:solidFill>
              </a:rPr>
              <a:t>Non trovo né nell’ambiente né nell’ereditarietà l’esatto strumento che mi ha formato</a:t>
            </a:r>
            <a:r>
              <a:rPr lang="it-IT" sz="1600" b="1" dirty="0" smtClean="0">
                <a:solidFill>
                  <a:schemeClr val="accent2">
                    <a:lumMod val="50000"/>
                  </a:schemeClr>
                </a:solidFill>
              </a:rPr>
              <a:t>, </a:t>
            </a:r>
            <a:r>
              <a:rPr lang="it-IT" sz="1600" b="1" i="1" dirty="0" smtClean="0">
                <a:solidFill>
                  <a:schemeClr val="accent2">
                    <a:lumMod val="50000"/>
                  </a:schemeClr>
                </a:solidFill>
              </a:rPr>
              <a:t>l’anonimo rullo che ha impresso sulla mia vita quella certa intricata filigrana, il cui inimitabile motivo diventa certo solo quando dietro il foglio protocollo della vita si accende la lampada dell’arte.</a:t>
            </a:r>
          </a:p>
          <a:p>
            <a:pPr marL="365760" lvl="1" indent="0" algn="r">
              <a:buNone/>
            </a:pPr>
            <a:r>
              <a:rPr lang="it-IT" sz="1600" b="1" dirty="0">
                <a:solidFill>
                  <a:schemeClr val="accent2">
                    <a:lumMod val="50000"/>
                  </a:schemeClr>
                </a:solidFill>
              </a:rPr>
              <a:t>V</a:t>
            </a:r>
            <a:r>
              <a:rPr lang="it-IT" sz="1600" b="1" dirty="0" smtClean="0">
                <a:solidFill>
                  <a:schemeClr val="accent2">
                    <a:lumMod val="50000"/>
                  </a:schemeClr>
                </a:solidFill>
              </a:rPr>
              <a:t>LADIMIR NABOKOV, Parla, ricordo</a:t>
            </a:r>
          </a:p>
          <a:p>
            <a:pPr marL="365760" lvl="1" indent="0" algn="r">
              <a:buNone/>
            </a:pPr>
            <a:endParaRPr lang="it-IT" sz="1600" b="1" dirty="0">
              <a:solidFill>
                <a:schemeClr val="accent2">
                  <a:lumMod val="50000"/>
                </a:schemeClr>
              </a:solidFill>
            </a:endParaRPr>
          </a:p>
        </p:txBody>
      </p:sp>
    </p:spTree>
    <p:extLst>
      <p:ext uri="{BB962C8B-B14F-4D97-AF65-F5344CB8AC3E}">
        <p14:creationId xmlns:p14="http://schemas.microsoft.com/office/powerpoint/2010/main" val="150790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88640"/>
            <a:ext cx="7467600" cy="648072"/>
          </a:xfrm>
        </p:spPr>
        <p:txBody>
          <a:bodyPr>
            <a:noAutofit/>
          </a:bodyPr>
          <a:lstStyle/>
          <a:p>
            <a:pPr algn="ctr"/>
            <a:r>
              <a:rPr lang="it-IT" sz="2000" b="1" i="1" dirty="0">
                <a:solidFill>
                  <a:schemeClr val="accent1">
                    <a:lumMod val="75000"/>
                  </a:schemeClr>
                </a:solidFill>
              </a:rPr>
              <a:t>2</a:t>
            </a:r>
            <a:r>
              <a:rPr lang="it-IT" sz="2000" b="1" i="1" dirty="0" smtClean="0">
                <a:solidFill>
                  <a:schemeClr val="accent1">
                    <a:lumMod val="75000"/>
                  </a:schemeClr>
                </a:solidFill>
              </a:rPr>
              <a:t>. LAVORARE CON I PRE-ADOLESCENTI</a:t>
            </a:r>
            <a:br>
              <a:rPr lang="it-IT" sz="2000" b="1" i="1" dirty="0" smtClean="0">
                <a:solidFill>
                  <a:schemeClr val="accent1">
                    <a:lumMod val="75000"/>
                  </a:schemeClr>
                </a:solidFill>
              </a:rPr>
            </a:br>
            <a:r>
              <a:rPr lang="it-IT" sz="2000" b="1" i="1" dirty="0" smtClean="0">
                <a:solidFill>
                  <a:schemeClr val="accent1">
                    <a:lumMod val="75000"/>
                  </a:schemeClr>
                </a:solidFill>
              </a:rPr>
              <a:t> E CON GLI ADOLESCENTI..</a:t>
            </a:r>
            <a:endParaRPr lang="it-IT" sz="2000" b="1" i="1" dirty="0">
              <a:solidFill>
                <a:schemeClr val="accent1">
                  <a:lumMod val="75000"/>
                </a:schemeClr>
              </a:solidFill>
            </a:endParaRPr>
          </a:p>
        </p:txBody>
      </p:sp>
      <p:sp>
        <p:nvSpPr>
          <p:cNvPr id="3" name="Segnaposto contenuto 2"/>
          <p:cNvSpPr>
            <a:spLocks noGrp="1"/>
          </p:cNvSpPr>
          <p:nvPr>
            <p:ph sz="quarter" idx="1"/>
          </p:nvPr>
        </p:nvSpPr>
        <p:spPr>
          <a:xfrm>
            <a:off x="457200" y="1124744"/>
            <a:ext cx="7467600" cy="5349208"/>
          </a:xfrm>
        </p:spPr>
        <p:txBody>
          <a:bodyPr>
            <a:normAutofit/>
          </a:bodyPr>
          <a:lstStyle/>
          <a:p>
            <a:pPr algn="just">
              <a:buFont typeface="Wingdings" pitchFamily="2" charset="2"/>
              <a:buChar char="v"/>
            </a:pPr>
            <a:r>
              <a:rPr lang="it-IT" sz="1600" b="1" dirty="0" smtClean="0">
                <a:solidFill>
                  <a:schemeClr val="accent2">
                    <a:lumMod val="50000"/>
                  </a:schemeClr>
                </a:solidFill>
              </a:rPr>
              <a:t>L’egocentrismo infantile, concetto tuttavia ancora oggi dibattuto e da molti aspramente criticato, si considera pressoché superato</a:t>
            </a:r>
          </a:p>
          <a:p>
            <a:pPr algn="just">
              <a:buFont typeface="Wingdings" pitchFamily="2" charset="2"/>
              <a:buChar char="v"/>
            </a:pPr>
            <a:r>
              <a:rPr lang="it-IT" sz="1600" b="1" dirty="0" smtClean="0">
                <a:solidFill>
                  <a:schemeClr val="accent2">
                    <a:lumMod val="50000"/>
                  </a:schemeClr>
                </a:solidFill>
              </a:rPr>
              <a:t>Le profonde modificazioni corporee incidono pesantemente sull’autostima e sull’immagine di sé attraverso  la quale ogni ragazzo  si afferma come individuo</a:t>
            </a:r>
          </a:p>
          <a:p>
            <a:pPr algn="just">
              <a:buFont typeface="Wingdings" pitchFamily="2" charset="2"/>
              <a:buChar char="v"/>
            </a:pPr>
            <a:r>
              <a:rPr lang="it-IT" sz="1600" b="1" dirty="0" smtClean="0">
                <a:solidFill>
                  <a:schemeClr val="accent2">
                    <a:lumMod val="50000"/>
                  </a:schemeClr>
                </a:solidFill>
              </a:rPr>
              <a:t>Grazie al pensiero astratto, i ragazzi sono in grado di formulare giudizi più elaborati, spesso con profonda connotazione etica</a:t>
            </a:r>
          </a:p>
          <a:p>
            <a:pPr algn="just">
              <a:buFont typeface="Wingdings" pitchFamily="2" charset="2"/>
              <a:buChar char="v"/>
            </a:pPr>
            <a:r>
              <a:rPr lang="it-IT" sz="1600" b="1" dirty="0" smtClean="0">
                <a:solidFill>
                  <a:schemeClr val="accent2">
                    <a:lumMod val="50000"/>
                  </a:schemeClr>
                </a:solidFill>
              </a:rPr>
              <a:t>Diminuisce il rispetto per l’autorità, verso la quale si manifestano spesso atteggiamenti di sfida (ciò implica che l’educatore deve riuscire a “conquistare” la fiducia e il rispetto da parte dei ragazzi) </a:t>
            </a:r>
          </a:p>
          <a:p>
            <a:pPr algn="just">
              <a:buFont typeface="Wingdings" pitchFamily="2" charset="2"/>
              <a:buChar char="v"/>
            </a:pPr>
            <a:r>
              <a:rPr lang="it-IT" sz="1600" b="1" dirty="0" smtClean="0">
                <a:solidFill>
                  <a:schemeClr val="accent2">
                    <a:lumMod val="50000"/>
                  </a:schemeClr>
                </a:solidFill>
              </a:rPr>
              <a:t>Parallelamente, aumentano l’importanza del rapporto con i pari e le dinamiche relazionali nel gruppo di appartenenza</a:t>
            </a:r>
          </a:p>
          <a:p>
            <a:pPr algn="just">
              <a:buFont typeface="Wingdings" pitchFamily="2" charset="2"/>
              <a:buChar char="v"/>
            </a:pPr>
            <a:r>
              <a:rPr lang="it-IT" sz="1600" b="1" dirty="0" smtClean="0">
                <a:solidFill>
                  <a:schemeClr val="accent2">
                    <a:lumMod val="50000"/>
                  </a:schemeClr>
                </a:solidFill>
              </a:rPr>
              <a:t>Cercare di essere autorevoli, non autoritari</a:t>
            </a:r>
          </a:p>
          <a:p>
            <a:pPr algn="just">
              <a:buFont typeface="Wingdings" pitchFamily="2" charset="2"/>
              <a:buChar char="v"/>
            </a:pPr>
            <a:r>
              <a:rPr lang="it-IT" sz="1600" b="1" dirty="0" smtClean="0">
                <a:solidFill>
                  <a:schemeClr val="accent2">
                    <a:lumMod val="50000"/>
                  </a:schemeClr>
                </a:solidFill>
              </a:rPr>
              <a:t>L’operatore-educatore deve riuscire a farsi accettare attraverso ironia e partecipazione attiva (e non sanzionante, laddove possibile) alla vita del gruppo.  </a:t>
            </a:r>
          </a:p>
          <a:p>
            <a:pPr algn="just">
              <a:buFont typeface="Wingdings" pitchFamily="2" charset="2"/>
              <a:buChar char="v"/>
            </a:pPr>
            <a:endParaRPr lang="it-IT" sz="1600" b="1" dirty="0" smtClean="0">
              <a:solidFill>
                <a:schemeClr val="accent2">
                  <a:lumMod val="50000"/>
                </a:schemeClr>
              </a:solidFill>
            </a:endParaRPr>
          </a:p>
          <a:p>
            <a:pPr algn="just">
              <a:buFont typeface="Wingdings" pitchFamily="2" charset="2"/>
              <a:buChar char="v"/>
            </a:pPr>
            <a:endParaRPr lang="it-IT" sz="1600" b="1" dirty="0">
              <a:solidFill>
                <a:schemeClr val="accent2">
                  <a:lumMod val="50000"/>
                </a:schemeClr>
              </a:solidFill>
            </a:endParaRPr>
          </a:p>
        </p:txBody>
      </p:sp>
    </p:spTree>
    <p:extLst>
      <p:ext uri="{BB962C8B-B14F-4D97-AF65-F5344CB8AC3E}">
        <p14:creationId xmlns:p14="http://schemas.microsoft.com/office/powerpoint/2010/main" val="2332277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74638"/>
            <a:ext cx="7457256" cy="562074"/>
          </a:xfrm>
        </p:spPr>
        <p:txBody>
          <a:bodyPr>
            <a:noAutofit/>
          </a:bodyPr>
          <a:lstStyle/>
          <a:p>
            <a:pPr algn="ctr"/>
            <a:r>
              <a:rPr lang="it-IT" sz="1800" b="1" i="1" dirty="0" smtClean="0">
                <a:solidFill>
                  <a:schemeClr val="accent1">
                    <a:lumMod val="75000"/>
                  </a:schemeClr>
                </a:solidFill>
              </a:rPr>
              <a:t>IL MODULO DI PEDAGOGIA GENERALE CI PERMETTERA’ DI APPROFONDIRE LE SEGUENTI TEMATICHE:</a:t>
            </a:r>
            <a:endParaRPr lang="it-IT" sz="1800" dirty="0"/>
          </a:p>
        </p:txBody>
      </p:sp>
      <p:sp>
        <p:nvSpPr>
          <p:cNvPr id="3" name="Segnaposto contenuto 2"/>
          <p:cNvSpPr>
            <a:spLocks noGrp="1"/>
          </p:cNvSpPr>
          <p:nvPr>
            <p:ph sz="quarter" idx="1"/>
          </p:nvPr>
        </p:nvSpPr>
        <p:spPr>
          <a:xfrm>
            <a:off x="457200" y="1124744"/>
            <a:ext cx="7467600" cy="5349208"/>
          </a:xfrm>
        </p:spPr>
        <p:txBody>
          <a:bodyPr>
            <a:normAutofit/>
          </a:bodyPr>
          <a:lstStyle/>
          <a:p>
            <a:pPr>
              <a:buFont typeface="Wingdings" pitchFamily="2" charset="2"/>
              <a:buChar char="v"/>
            </a:pPr>
            <a:r>
              <a:rPr lang="it-IT" sz="1600" b="1" dirty="0" smtClean="0">
                <a:solidFill>
                  <a:schemeClr val="accent2">
                    <a:lumMod val="50000"/>
                  </a:schemeClr>
                </a:solidFill>
              </a:rPr>
              <a:t>Principali problematiche in ambito educativo</a:t>
            </a:r>
          </a:p>
          <a:p>
            <a:pPr>
              <a:buFont typeface="Wingdings" pitchFamily="2" charset="2"/>
              <a:buChar char="v"/>
            </a:pPr>
            <a:r>
              <a:rPr lang="it-IT" sz="1600" b="1" dirty="0" smtClean="0">
                <a:solidFill>
                  <a:schemeClr val="accent2">
                    <a:lumMod val="50000"/>
                  </a:schemeClr>
                </a:solidFill>
              </a:rPr>
              <a:t>Cosa significa educare</a:t>
            </a:r>
          </a:p>
          <a:p>
            <a:pPr>
              <a:buFont typeface="Wingdings" pitchFamily="2" charset="2"/>
              <a:buChar char="v"/>
            </a:pPr>
            <a:r>
              <a:rPr lang="it-IT" sz="1600" b="1" dirty="0" smtClean="0">
                <a:solidFill>
                  <a:schemeClr val="accent2">
                    <a:lumMod val="50000"/>
                  </a:schemeClr>
                </a:solidFill>
              </a:rPr>
              <a:t>Cura e relazione d’aiuto</a:t>
            </a:r>
          </a:p>
          <a:p>
            <a:pPr>
              <a:buFont typeface="Wingdings" pitchFamily="2" charset="2"/>
              <a:buChar char="v"/>
            </a:pPr>
            <a:r>
              <a:rPr lang="it-IT" sz="1600" b="1" dirty="0" smtClean="0">
                <a:solidFill>
                  <a:schemeClr val="accent2">
                    <a:lumMod val="50000"/>
                  </a:schemeClr>
                </a:solidFill>
              </a:rPr>
              <a:t>Educare/operare con i bambini della prima infanzia</a:t>
            </a:r>
          </a:p>
          <a:p>
            <a:pPr>
              <a:buFont typeface="Wingdings" pitchFamily="2" charset="2"/>
              <a:buChar char="v"/>
            </a:pPr>
            <a:r>
              <a:rPr lang="it-IT" sz="1600" b="1" dirty="0" smtClean="0">
                <a:solidFill>
                  <a:schemeClr val="accent2">
                    <a:lumMod val="50000"/>
                  </a:schemeClr>
                </a:solidFill>
              </a:rPr>
              <a:t>Educare/operare con i bambini della scuola primaria</a:t>
            </a:r>
          </a:p>
          <a:p>
            <a:pPr>
              <a:buFont typeface="Wingdings" pitchFamily="2" charset="2"/>
              <a:buChar char="v"/>
            </a:pPr>
            <a:r>
              <a:rPr lang="it-IT" sz="1600" b="1" dirty="0" smtClean="0">
                <a:solidFill>
                  <a:schemeClr val="accent2">
                    <a:lumMod val="50000"/>
                  </a:schemeClr>
                </a:solidFill>
              </a:rPr>
              <a:t>Educare/operare con i preadolescenti e gli adolescenti</a:t>
            </a:r>
          </a:p>
          <a:p>
            <a:pPr>
              <a:buFont typeface="Wingdings" pitchFamily="2" charset="2"/>
              <a:buChar char="v"/>
            </a:pPr>
            <a:r>
              <a:rPr lang="it-IT" sz="1600" b="1" dirty="0" smtClean="0">
                <a:solidFill>
                  <a:schemeClr val="accent2">
                    <a:lumMod val="50000"/>
                  </a:schemeClr>
                </a:solidFill>
              </a:rPr>
              <a:t>Unità didattica</a:t>
            </a:r>
          </a:p>
          <a:p>
            <a:pPr>
              <a:buFont typeface="Wingdings" pitchFamily="2" charset="2"/>
              <a:buChar char="v"/>
            </a:pPr>
            <a:r>
              <a:rPr lang="it-IT" sz="1600" b="1" dirty="0" smtClean="0">
                <a:solidFill>
                  <a:schemeClr val="accent2">
                    <a:lumMod val="50000"/>
                  </a:schemeClr>
                </a:solidFill>
              </a:rPr>
              <a:t>Valutazione, verifica e relativi strumenti</a:t>
            </a:r>
          </a:p>
          <a:p>
            <a:pPr>
              <a:buFont typeface="Wingdings" pitchFamily="2" charset="2"/>
              <a:buChar char="v"/>
            </a:pPr>
            <a:r>
              <a:rPr lang="it-IT" sz="1600" b="1" dirty="0" smtClean="0">
                <a:solidFill>
                  <a:schemeClr val="accent2">
                    <a:lumMod val="50000"/>
                  </a:schemeClr>
                </a:solidFill>
              </a:rPr>
              <a:t>Norme di comportamento in classe</a:t>
            </a:r>
          </a:p>
          <a:p>
            <a:pPr>
              <a:buFont typeface="Wingdings" pitchFamily="2" charset="2"/>
              <a:buChar char="v"/>
            </a:pPr>
            <a:r>
              <a:rPr lang="it-IT" sz="1600" b="1" dirty="0" smtClean="0">
                <a:solidFill>
                  <a:schemeClr val="accent2">
                    <a:lumMod val="50000"/>
                  </a:schemeClr>
                </a:solidFill>
              </a:rPr>
              <a:t>Relazione educativa </a:t>
            </a:r>
          </a:p>
          <a:p>
            <a:pPr>
              <a:buFont typeface="Wingdings" pitchFamily="2" charset="2"/>
              <a:buChar char="v"/>
            </a:pPr>
            <a:r>
              <a:rPr lang="it-IT" sz="1600" b="1" dirty="0" smtClean="0">
                <a:solidFill>
                  <a:schemeClr val="accent2">
                    <a:lumMod val="50000"/>
                  </a:schemeClr>
                </a:solidFill>
              </a:rPr>
              <a:t>Stili educativi</a:t>
            </a:r>
          </a:p>
          <a:p>
            <a:pPr>
              <a:buFont typeface="Wingdings" pitchFamily="2" charset="2"/>
              <a:buChar char="v"/>
            </a:pPr>
            <a:r>
              <a:rPr lang="it-IT" sz="1600" b="1" dirty="0" smtClean="0">
                <a:solidFill>
                  <a:schemeClr val="accent2">
                    <a:lumMod val="50000"/>
                  </a:schemeClr>
                </a:solidFill>
              </a:rPr>
              <a:t>Suggerimenti pratici per una comunicazione efficace</a:t>
            </a:r>
          </a:p>
          <a:p>
            <a:pPr>
              <a:buFont typeface="Wingdings" pitchFamily="2" charset="2"/>
              <a:buChar char="v"/>
            </a:pPr>
            <a:r>
              <a:rPr lang="it-IT" sz="1600" b="1" dirty="0" smtClean="0">
                <a:solidFill>
                  <a:schemeClr val="accent2">
                    <a:lumMod val="50000"/>
                  </a:schemeClr>
                </a:solidFill>
              </a:rPr>
              <a:t>Progettazione/programmazione educativa</a:t>
            </a:r>
          </a:p>
          <a:p>
            <a:pPr>
              <a:buFont typeface="Wingdings" pitchFamily="2" charset="2"/>
              <a:buChar char="v"/>
            </a:pPr>
            <a:r>
              <a:rPr lang="it-IT" sz="1600" b="1" dirty="0" smtClean="0">
                <a:solidFill>
                  <a:schemeClr val="accent2">
                    <a:lumMod val="50000"/>
                  </a:schemeClr>
                </a:solidFill>
              </a:rPr>
              <a:t>Tappe fondamentali della progettazione educativa</a:t>
            </a:r>
          </a:p>
          <a:p>
            <a:pPr>
              <a:buFont typeface="Wingdings" pitchFamily="2" charset="2"/>
              <a:buChar char="v"/>
            </a:pPr>
            <a:r>
              <a:rPr lang="it-IT" sz="1600" b="1" dirty="0" smtClean="0">
                <a:solidFill>
                  <a:schemeClr val="accent2">
                    <a:lumMod val="50000"/>
                  </a:schemeClr>
                </a:solidFill>
              </a:rPr>
              <a:t>Verifica e valutazione del nostro incontro.</a:t>
            </a:r>
          </a:p>
          <a:p>
            <a:pPr>
              <a:buFont typeface="Wingdings" pitchFamily="2" charset="2"/>
              <a:buChar char="v"/>
            </a:pPr>
            <a:endParaRPr lang="it-IT" sz="1600" b="1" dirty="0" smtClean="0">
              <a:solidFill>
                <a:schemeClr val="accent2">
                  <a:lumMod val="50000"/>
                </a:schemeClr>
              </a:solidFill>
            </a:endParaRPr>
          </a:p>
          <a:p>
            <a:pPr>
              <a:buFont typeface="Wingdings" pitchFamily="2" charset="2"/>
              <a:buChar char="v"/>
            </a:pPr>
            <a:endParaRPr lang="it-IT" sz="1500" dirty="0" smtClean="0">
              <a:solidFill>
                <a:schemeClr val="accent2">
                  <a:lumMod val="50000"/>
                </a:schemeClr>
              </a:solidFill>
            </a:endParaRPr>
          </a:p>
          <a:p>
            <a:pPr>
              <a:buFont typeface="Wingdings" pitchFamily="2" charset="2"/>
              <a:buChar char="v"/>
            </a:pPr>
            <a:endParaRPr lang="it-IT" sz="1500" dirty="0" smtClean="0">
              <a:solidFill>
                <a:schemeClr val="accent2">
                  <a:lumMod val="50000"/>
                </a:schemeClr>
              </a:solidFill>
            </a:endParaRPr>
          </a:p>
          <a:p>
            <a:pPr>
              <a:buFont typeface="Wingdings" pitchFamily="2" charset="2"/>
              <a:buChar char="v"/>
            </a:pPr>
            <a:endParaRPr lang="it-IT" sz="1500" dirty="0" smtClean="0">
              <a:solidFill>
                <a:schemeClr val="accent2">
                  <a:lumMod val="50000"/>
                </a:schemeClr>
              </a:solidFill>
            </a:endParaRPr>
          </a:p>
          <a:p>
            <a:pPr>
              <a:buFont typeface="Wingdings" pitchFamily="2" charset="2"/>
              <a:buChar char="v"/>
            </a:pPr>
            <a:endParaRPr lang="it-IT" sz="1500" dirty="0" smtClean="0">
              <a:solidFill>
                <a:schemeClr val="accent2">
                  <a:lumMod val="50000"/>
                </a:schemeClr>
              </a:solidFill>
            </a:endParaRPr>
          </a:p>
          <a:p>
            <a:pPr>
              <a:buFont typeface="Wingdings" pitchFamily="2" charset="2"/>
              <a:buChar char="v"/>
            </a:pPr>
            <a:endParaRPr lang="it-IT" sz="1500" dirty="0" smtClean="0">
              <a:solidFill>
                <a:schemeClr val="accent2">
                  <a:lumMod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74638"/>
            <a:ext cx="7457256" cy="562074"/>
          </a:xfrm>
        </p:spPr>
        <p:txBody>
          <a:bodyPr>
            <a:normAutofit/>
          </a:bodyPr>
          <a:lstStyle/>
          <a:p>
            <a:pPr algn="ctr"/>
            <a:r>
              <a:rPr lang="it-IT" sz="2500" b="1" i="1" dirty="0" smtClean="0">
                <a:solidFill>
                  <a:schemeClr val="accent1">
                    <a:lumMod val="75000"/>
                  </a:schemeClr>
                </a:solidFill>
              </a:rPr>
              <a:t>L’UNITA’ DIDATTICA</a:t>
            </a:r>
            <a:endParaRPr lang="it-IT" sz="2500" b="1" i="1" dirty="0">
              <a:solidFill>
                <a:schemeClr val="accent1">
                  <a:lumMod val="75000"/>
                </a:schemeClr>
              </a:solidFill>
            </a:endParaRPr>
          </a:p>
        </p:txBody>
      </p:sp>
      <p:sp>
        <p:nvSpPr>
          <p:cNvPr id="3" name="Segnaposto contenuto 2"/>
          <p:cNvSpPr>
            <a:spLocks noGrp="1"/>
          </p:cNvSpPr>
          <p:nvPr>
            <p:ph sz="quarter" idx="1"/>
          </p:nvPr>
        </p:nvSpPr>
        <p:spPr>
          <a:xfrm>
            <a:off x="467544" y="1196752"/>
            <a:ext cx="8064896" cy="5400600"/>
          </a:xfrm>
        </p:spPr>
        <p:txBody>
          <a:bodyPr>
            <a:normAutofit/>
          </a:bodyPr>
          <a:lstStyle/>
          <a:p>
            <a:r>
              <a:rPr lang="it-IT" sz="1700" b="1" dirty="0" smtClean="0">
                <a:solidFill>
                  <a:schemeClr val="accent5">
                    <a:lumMod val="50000"/>
                  </a:schemeClr>
                </a:solidFill>
              </a:rPr>
              <a:t>L’unità </a:t>
            </a:r>
            <a:r>
              <a:rPr lang="it-IT" sz="1700" b="1" dirty="0">
                <a:solidFill>
                  <a:schemeClr val="accent5">
                    <a:lumMod val="50000"/>
                  </a:schemeClr>
                </a:solidFill>
              </a:rPr>
              <a:t>didattica costituisce </a:t>
            </a:r>
            <a:r>
              <a:rPr lang="it-IT" sz="1700" b="1" dirty="0" smtClean="0">
                <a:solidFill>
                  <a:schemeClr val="accent5">
                    <a:lumMod val="50000"/>
                  </a:schemeClr>
                </a:solidFill>
              </a:rPr>
              <a:t>un’unità </a:t>
            </a:r>
            <a:r>
              <a:rPr lang="it-IT" sz="1700" b="1" dirty="0">
                <a:solidFill>
                  <a:schemeClr val="accent5">
                    <a:lumMod val="50000"/>
                  </a:schemeClr>
                </a:solidFill>
              </a:rPr>
              <a:t>di programmazione, finalizzata al perseguimento di un obiettivo formativo specifico. </a:t>
            </a:r>
          </a:p>
          <a:p>
            <a:r>
              <a:rPr lang="it-IT" sz="1700" dirty="0">
                <a:solidFill>
                  <a:schemeClr val="accent5">
                    <a:lumMod val="50000"/>
                  </a:schemeClr>
                </a:solidFill>
              </a:rPr>
              <a:t>Nelle Unità Didattiche sono specificate le competenze di area (umanistica, scientifica, grafico / pittorica </a:t>
            </a:r>
            <a:r>
              <a:rPr lang="it-IT" sz="1700" dirty="0" smtClean="0">
                <a:solidFill>
                  <a:schemeClr val="accent5">
                    <a:lumMod val="50000"/>
                  </a:schemeClr>
                </a:solidFill>
              </a:rPr>
              <a:t>, motoria, progettuale, </a:t>
            </a:r>
            <a:r>
              <a:rPr lang="it-IT" sz="1700" dirty="0">
                <a:solidFill>
                  <a:schemeClr val="accent5">
                    <a:lumMod val="50000"/>
                  </a:schemeClr>
                </a:solidFill>
              </a:rPr>
              <a:t>visiva-multimediale) da acquisire </a:t>
            </a:r>
            <a:r>
              <a:rPr lang="it-IT" sz="1700" dirty="0" smtClean="0">
                <a:solidFill>
                  <a:schemeClr val="accent5">
                    <a:lumMod val="50000"/>
                  </a:schemeClr>
                </a:solidFill>
              </a:rPr>
              <a:t>nel corso di un periodo di tempo predeterminato (ad esempio una settimana, due settimane, un mese, eccetera).</a:t>
            </a:r>
          </a:p>
          <a:p>
            <a:pPr marL="0" indent="0">
              <a:buNone/>
            </a:pPr>
            <a:r>
              <a:rPr lang="it-IT" sz="1700" b="1" dirty="0" smtClean="0">
                <a:solidFill>
                  <a:schemeClr val="accent5">
                    <a:lumMod val="50000"/>
                  </a:schemeClr>
                </a:solidFill>
              </a:rPr>
              <a:t>In </a:t>
            </a:r>
            <a:r>
              <a:rPr lang="it-IT" sz="1700" b="1" dirty="0">
                <a:solidFill>
                  <a:schemeClr val="accent5">
                    <a:lumMod val="50000"/>
                  </a:schemeClr>
                </a:solidFill>
              </a:rPr>
              <a:t>particolare, ogni Unità Didattica:</a:t>
            </a:r>
          </a:p>
          <a:p>
            <a:r>
              <a:rPr lang="it-IT" sz="1700" dirty="0">
                <a:solidFill>
                  <a:schemeClr val="accent5">
                    <a:lumMod val="50000"/>
                  </a:schemeClr>
                </a:solidFill>
              </a:rPr>
              <a:t>muove dall'analisi della situazione, cioè dalle effettive capacità ed esigenze di apprendimento degli </a:t>
            </a:r>
            <a:r>
              <a:rPr lang="it-IT" sz="1700" dirty="0" smtClean="0">
                <a:solidFill>
                  <a:schemeClr val="accent5">
                    <a:lumMod val="50000"/>
                  </a:schemeClr>
                </a:solidFill>
              </a:rPr>
              <a:t>alunni/utenti;</a:t>
            </a:r>
            <a:endParaRPr lang="it-IT" sz="1700" dirty="0">
              <a:solidFill>
                <a:schemeClr val="accent5">
                  <a:lumMod val="50000"/>
                </a:schemeClr>
              </a:solidFill>
            </a:endParaRPr>
          </a:p>
          <a:p>
            <a:r>
              <a:rPr lang="it-IT" sz="1700" dirty="0">
                <a:solidFill>
                  <a:schemeClr val="accent5">
                    <a:lumMod val="50000"/>
                  </a:schemeClr>
                </a:solidFill>
              </a:rPr>
              <a:t>precisa gli obiettivi, le abilità e le conoscenze che gli </a:t>
            </a:r>
            <a:r>
              <a:rPr lang="it-IT" sz="1700" dirty="0" smtClean="0">
                <a:solidFill>
                  <a:schemeClr val="accent5">
                    <a:lumMod val="50000"/>
                  </a:schemeClr>
                </a:solidFill>
              </a:rPr>
              <a:t>alunni/utenti </a:t>
            </a:r>
            <a:r>
              <a:rPr lang="it-IT" sz="1700" dirty="0">
                <a:solidFill>
                  <a:schemeClr val="accent5">
                    <a:lumMod val="50000"/>
                  </a:schemeClr>
                </a:solidFill>
              </a:rPr>
              <a:t>debbono perseguire;</a:t>
            </a:r>
          </a:p>
          <a:p>
            <a:r>
              <a:rPr lang="it-IT" sz="1700" dirty="0">
                <a:solidFill>
                  <a:schemeClr val="accent5">
                    <a:lumMod val="50000"/>
                  </a:schemeClr>
                </a:solidFill>
              </a:rPr>
              <a:t>delinea le modalità concrete delle attività che, secondo un'impostazione didattica prevalentemente fondata sulla ricerca, gli </a:t>
            </a:r>
            <a:r>
              <a:rPr lang="it-IT" sz="1700" dirty="0" smtClean="0">
                <a:solidFill>
                  <a:schemeClr val="accent5">
                    <a:lumMod val="50000"/>
                  </a:schemeClr>
                </a:solidFill>
              </a:rPr>
              <a:t>alunni/utenti </a:t>
            </a:r>
            <a:r>
              <a:rPr lang="it-IT" sz="1700" dirty="0">
                <a:solidFill>
                  <a:schemeClr val="accent5">
                    <a:lumMod val="50000"/>
                  </a:schemeClr>
                </a:solidFill>
              </a:rPr>
              <a:t>sono chiamati a svolgere in gruppo o individualmente;</a:t>
            </a:r>
          </a:p>
          <a:p>
            <a:r>
              <a:rPr lang="it-IT" sz="1700" dirty="0">
                <a:solidFill>
                  <a:schemeClr val="accent5">
                    <a:lumMod val="50000"/>
                  </a:schemeClr>
                </a:solidFill>
              </a:rPr>
              <a:t>indica gli strumenti da utilizzare; </a:t>
            </a:r>
          </a:p>
          <a:p>
            <a:r>
              <a:rPr lang="it-IT" sz="1700" dirty="0">
                <a:solidFill>
                  <a:schemeClr val="accent5">
                    <a:lumMod val="50000"/>
                  </a:schemeClr>
                </a:solidFill>
              </a:rPr>
              <a:t>stabilisce i criteri, gli strumenti e i tempi di valutazione dei risultati conseguiti.</a:t>
            </a:r>
          </a:p>
          <a:p>
            <a:pPr algn="just">
              <a:buFont typeface="Wingdings" pitchFamily="2" charset="2"/>
              <a:buChar char="v"/>
            </a:pPr>
            <a:endParaRPr lang="it-IT" sz="1600" dirty="0">
              <a:solidFill>
                <a:schemeClr val="accent2">
                  <a:lumMod val="50000"/>
                </a:schemeClr>
              </a:solidFill>
            </a:endParaRPr>
          </a:p>
        </p:txBody>
      </p:sp>
    </p:spTree>
    <p:extLst>
      <p:ext uri="{BB962C8B-B14F-4D97-AF65-F5344CB8AC3E}">
        <p14:creationId xmlns:p14="http://schemas.microsoft.com/office/powerpoint/2010/main" val="460846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251520" y="518"/>
            <a:ext cx="8686800" cy="838200"/>
          </a:xfrm>
        </p:spPr>
        <p:txBody>
          <a:bodyPr>
            <a:noAutofit/>
          </a:bodyPr>
          <a:lstStyle/>
          <a:p>
            <a:pPr algn="ctr" eaLnBrk="1" fontAlgn="auto" hangingPunct="1">
              <a:spcAft>
                <a:spcPts val="0"/>
              </a:spcAft>
              <a:defRPr/>
            </a:pPr>
            <a:r>
              <a:rPr lang="it-IT" sz="2600" b="1" i="1" dirty="0" smtClean="0">
                <a:solidFill>
                  <a:schemeClr val="accent1"/>
                </a:solidFill>
              </a:rPr>
              <a:t>L’UNITA’ DIDATTICA</a:t>
            </a:r>
            <a:endParaRPr lang="it-IT" sz="2600" b="1" i="1" dirty="0">
              <a:solidFill>
                <a:schemeClr val="accent1"/>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448249681"/>
              </p:ext>
            </p:extLst>
          </p:nvPr>
        </p:nvGraphicFramePr>
        <p:xfrm>
          <a:off x="1200498" y="1174332"/>
          <a:ext cx="7281862" cy="3910852"/>
        </p:xfrm>
        <a:graphic>
          <a:graphicData uri="http://schemas.openxmlformats.org/presentationml/2006/ole">
            <mc:AlternateContent xmlns:mc="http://schemas.openxmlformats.org/markup-compatibility/2006">
              <mc:Choice xmlns:v="urn:schemas-microsoft-com:vml" Requires="v">
                <p:oleObj spid="_x0000_s1031" name="Organigramma" r:id="rId4" imgW="2660400" imgH="1066680" progId="OrgPlusWOPX.4">
                  <p:embed followColorScheme="full"/>
                </p:oleObj>
              </mc:Choice>
              <mc:Fallback>
                <p:oleObj name="Organigramma" r:id="rId4" imgW="2660400" imgH="1066680" progId="OrgPlusWOPX.4">
                  <p:embed followColorScheme="full"/>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00498" y="1174332"/>
                        <a:ext cx="7281862" cy="3910852"/>
                      </a:xfrm>
                      <a:prstGeom prst="rect">
                        <a:avLst/>
                      </a:prstGeom>
                    </p:spPr>
                  </p:pic>
                </p:oleObj>
              </mc:Fallback>
            </mc:AlternateContent>
          </a:graphicData>
        </a:graphic>
      </p:graphicFrame>
    </p:spTree>
    <p:extLst>
      <p:ext uri="{BB962C8B-B14F-4D97-AF65-F5344CB8AC3E}">
        <p14:creationId xmlns:p14="http://schemas.microsoft.com/office/powerpoint/2010/main" val="61108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a:xfrm>
            <a:off x="914400" y="228600"/>
            <a:ext cx="7772400" cy="1143000"/>
          </a:xfrm>
        </p:spPr>
        <p:txBody>
          <a:bodyPr/>
          <a:lstStyle/>
          <a:p>
            <a:pPr algn="ctr"/>
            <a:r>
              <a:rPr lang="it-IT" altLang="it-IT" b="1" i="1" dirty="0">
                <a:solidFill>
                  <a:schemeClr val="accent1"/>
                </a:solidFill>
              </a:rPr>
              <a:t>FASE TERMINALE DELL’U.D.</a:t>
            </a:r>
          </a:p>
        </p:txBody>
      </p:sp>
      <p:sp>
        <p:nvSpPr>
          <p:cNvPr id="571396" name="AutoShape 4"/>
          <p:cNvSpPr>
            <a:spLocks noChangeArrowheads="1"/>
          </p:cNvSpPr>
          <p:nvPr/>
        </p:nvSpPr>
        <p:spPr bwMode="auto">
          <a:xfrm>
            <a:off x="1066800" y="1752600"/>
            <a:ext cx="3810000" cy="1447800"/>
          </a:xfrm>
          <a:prstGeom prst="flowChartProcess">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1600" b="1">
                <a:latin typeface="Garamond" panose="02020404030301010803" pitchFamily="18" charset="0"/>
                <a:cs typeface="Times New Roman" panose="02020603050405020304" pitchFamily="18" charset="0"/>
              </a:rPr>
              <a:t>GLI ALUNNI HANNO RAGGIUNTO </a:t>
            </a:r>
          </a:p>
          <a:p>
            <a:pPr algn="ctr"/>
            <a:r>
              <a:rPr lang="it-IT" altLang="it-IT" sz="1600" b="1">
                <a:latin typeface="Garamond" panose="02020404030301010803" pitchFamily="18" charset="0"/>
                <a:cs typeface="Times New Roman" panose="02020603050405020304" pitchFamily="18" charset="0"/>
              </a:rPr>
              <a:t>L’OBIETTIVO PREFISSATO?</a:t>
            </a:r>
            <a:r>
              <a:rPr lang="it-IT" altLang="it-IT" sz="1600"/>
              <a:t> </a:t>
            </a:r>
          </a:p>
        </p:txBody>
      </p:sp>
      <p:sp>
        <p:nvSpPr>
          <p:cNvPr id="571401" name="Line 9"/>
          <p:cNvSpPr>
            <a:spLocks noChangeShapeType="1"/>
          </p:cNvSpPr>
          <p:nvPr/>
        </p:nvSpPr>
        <p:spPr bwMode="auto">
          <a:xfrm>
            <a:off x="4876800" y="2743200"/>
            <a:ext cx="762000"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sp>
        <p:nvSpPr>
          <p:cNvPr id="571402" name="Text Box 10"/>
          <p:cNvSpPr txBox="1">
            <a:spLocks noChangeArrowheads="1"/>
          </p:cNvSpPr>
          <p:nvPr/>
        </p:nvSpPr>
        <p:spPr bwMode="auto">
          <a:xfrm>
            <a:off x="5029200" y="21336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a:t>NO</a:t>
            </a:r>
          </a:p>
        </p:txBody>
      </p:sp>
      <p:sp>
        <p:nvSpPr>
          <p:cNvPr id="571403" name="Line 11"/>
          <p:cNvSpPr>
            <a:spLocks noChangeShapeType="1"/>
          </p:cNvSpPr>
          <p:nvPr/>
        </p:nvSpPr>
        <p:spPr bwMode="auto">
          <a:xfrm>
            <a:off x="2667000" y="3200400"/>
            <a:ext cx="0" cy="990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it-IT"/>
          </a:p>
        </p:txBody>
      </p:sp>
      <p:sp>
        <p:nvSpPr>
          <p:cNvPr id="571405" name="Text Box 13"/>
          <p:cNvSpPr txBox="1">
            <a:spLocks noChangeArrowheads="1"/>
          </p:cNvSpPr>
          <p:nvPr/>
        </p:nvSpPr>
        <p:spPr bwMode="auto">
          <a:xfrm>
            <a:off x="2133600" y="335280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2400"/>
              <a:t>SI</a:t>
            </a:r>
          </a:p>
        </p:txBody>
      </p:sp>
      <p:sp>
        <p:nvSpPr>
          <p:cNvPr id="571406" name="AutoShape 14"/>
          <p:cNvSpPr>
            <a:spLocks noChangeArrowheads="1"/>
          </p:cNvSpPr>
          <p:nvPr/>
        </p:nvSpPr>
        <p:spPr bwMode="auto">
          <a:xfrm>
            <a:off x="1066800" y="4303485"/>
            <a:ext cx="3810000" cy="1484539"/>
          </a:xfrm>
          <a:prstGeom prst="flowChartProcess">
            <a:avLst/>
          </a:prstGeom>
          <a:solidFill>
            <a:srgbClr val="99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1600" b="1" dirty="0">
                <a:solidFill>
                  <a:schemeClr val="tx2"/>
                </a:solidFill>
                <a:latin typeface="Garamond" panose="02020404030301010803" pitchFamily="18" charset="0"/>
                <a:cs typeface="Times New Roman" panose="02020603050405020304" pitchFamily="18" charset="0"/>
              </a:rPr>
              <a:t>PASSARE ALL’U.D. SUCCESSIVA</a:t>
            </a:r>
          </a:p>
          <a:p>
            <a:pPr algn="ctr"/>
            <a:endParaRPr lang="it-IT" altLang="it-IT" sz="2400" dirty="0">
              <a:solidFill>
                <a:schemeClr val="tx2"/>
              </a:solidFill>
            </a:endParaRPr>
          </a:p>
        </p:txBody>
      </p:sp>
      <p:sp>
        <p:nvSpPr>
          <p:cNvPr id="571412" name="Rectangle 20"/>
          <p:cNvSpPr>
            <a:spLocks noChangeArrowheads="1"/>
          </p:cNvSpPr>
          <p:nvPr/>
        </p:nvSpPr>
        <p:spPr bwMode="auto">
          <a:xfrm>
            <a:off x="5638800" y="2445037"/>
            <a:ext cx="2941825" cy="823913"/>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it-IT" altLang="it-IT" sz="1200" b="1" dirty="0">
                <a:solidFill>
                  <a:schemeClr val="bg1"/>
                </a:solidFill>
                <a:latin typeface="Garamond" panose="02020404030301010803" pitchFamily="18" charset="0"/>
                <a:cs typeface="Times New Roman" panose="02020603050405020304" pitchFamily="18" charset="0"/>
              </a:rPr>
              <a:t>FASE DI RECUPERO</a:t>
            </a:r>
          </a:p>
          <a:p>
            <a:pPr algn="ctr">
              <a:spcBef>
                <a:spcPct val="50000"/>
              </a:spcBef>
            </a:pPr>
            <a:r>
              <a:rPr lang="it-IT" altLang="it-IT" sz="1200" b="1" dirty="0">
                <a:solidFill>
                  <a:schemeClr val="bg1"/>
                </a:solidFill>
                <a:latin typeface="Garamond" panose="02020404030301010803" pitchFamily="18" charset="0"/>
                <a:cs typeface="Times New Roman" panose="02020603050405020304" pitchFamily="18" charset="0"/>
              </a:rPr>
              <a:t> CON INTERVENTI</a:t>
            </a:r>
          </a:p>
          <a:p>
            <a:pPr algn="ctr">
              <a:spcBef>
                <a:spcPct val="50000"/>
              </a:spcBef>
            </a:pPr>
            <a:r>
              <a:rPr lang="it-IT" altLang="it-IT" sz="1200" b="1" dirty="0">
                <a:solidFill>
                  <a:schemeClr val="bg1"/>
                </a:solidFill>
                <a:latin typeface="Garamond" panose="02020404030301010803" pitchFamily="18" charset="0"/>
                <a:cs typeface="Times New Roman" panose="02020603050405020304" pitchFamily="18" charset="0"/>
              </a:rPr>
              <a:t> INDIVIDUALIZZATI</a:t>
            </a:r>
          </a:p>
        </p:txBody>
      </p:sp>
    </p:spTree>
    <p:extLst>
      <p:ext uri="{BB962C8B-B14F-4D97-AF65-F5344CB8AC3E}">
        <p14:creationId xmlns:p14="http://schemas.microsoft.com/office/powerpoint/2010/main" val="3959853255"/>
      </p:ext>
    </p:extLst>
  </p:cSld>
  <p:clrMapOvr>
    <a:masterClrMapping/>
  </p:clrMapOvr>
  <p:transition spd="med"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1000"/>
                                  </p:stCondLst>
                                  <p:childTnLst>
                                    <p:set>
                                      <p:cBhvr>
                                        <p:cTn id="6" dur="1" fill="hold">
                                          <p:stCondLst>
                                            <p:cond delay="0"/>
                                          </p:stCondLst>
                                        </p:cTn>
                                        <p:tgtEl>
                                          <p:spTgt spid="571394"/>
                                        </p:tgtEl>
                                        <p:attrNameLst>
                                          <p:attrName>style.visibility</p:attrName>
                                        </p:attrNameLst>
                                      </p:cBhvr>
                                      <p:to>
                                        <p:strVal val="visible"/>
                                      </p:to>
                                    </p:set>
                                    <p:anim calcmode="lin" valueType="num">
                                      <p:cBhvr>
                                        <p:cTn id="7" dur="1000" fill="hold"/>
                                        <p:tgtEl>
                                          <p:spTgt spid="571394"/>
                                        </p:tgtEl>
                                        <p:attrNameLst>
                                          <p:attrName>ppt_w</p:attrName>
                                        </p:attrNameLst>
                                      </p:cBhvr>
                                      <p:tavLst>
                                        <p:tav tm="0">
                                          <p:val>
                                            <p:fltVal val="0"/>
                                          </p:val>
                                        </p:tav>
                                        <p:tav tm="100000">
                                          <p:val>
                                            <p:strVal val="#ppt_w"/>
                                          </p:val>
                                        </p:tav>
                                      </p:tavLst>
                                    </p:anim>
                                    <p:anim calcmode="lin" valueType="num">
                                      <p:cBhvr>
                                        <p:cTn id="8" dur="1000" fill="hold"/>
                                        <p:tgtEl>
                                          <p:spTgt spid="571394"/>
                                        </p:tgtEl>
                                        <p:attrNameLst>
                                          <p:attrName>ppt_h</p:attrName>
                                        </p:attrNameLst>
                                      </p:cBhvr>
                                      <p:tavLst>
                                        <p:tav tm="0">
                                          <p:val>
                                            <p:fltVal val="0"/>
                                          </p:val>
                                        </p:tav>
                                        <p:tav tm="100000">
                                          <p:val>
                                            <p:strVal val="#ppt_h"/>
                                          </p:val>
                                        </p:tav>
                                      </p:tavLst>
                                    </p:anim>
                                    <p:anim calcmode="lin" valueType="num">
                                      <p:cBhvr>
                                        <p:cTn id="9" dur="1000" fill="hold"/>
                                        <p:tgtEl>
                                          <p:spTgt spid="57139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71394"/>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11" fill="hold" nodeType="afterGroup">
                            <p:stCondLst>
                              <p:cond delay="2000"/>
                            </p:stCondLst>
                            <p:childTnLst>
                              <p:par>
                                <p:cTn id="12" presetID="17" presetClass="entr" presetSubtype="10" fill="hold" grpId="0" nodeType="afterEffect">
                                  <p:stCondLst>
                                    <p:cond delay="1000"/>
                                  </p:stCondLst>
                                  <p:iterate type="wd">
                                    <p:tmPct val="100000"/>
                                  </p:iterate>
                                  <p:childTnLst>
                                    <p:set>
                                      <p:cBhvr>
                                        <p:cTn id="13" dur="1" fill="hold">
                                          <p:stCondLst>
                                            <p:cond delay="0"/>
                                          </p:stCondLst>
                                        </p:cTn>
                                        <p:tgtEl>
                                          <p:spTgt spid="571396"/>
                                        </p:tgtEl>
                                        <p:attrNameLst>
                                          <p:attrName>style.visibility</p:attrName>
                                        </p:attrNameLst>
                                      </p:cBhvr>
                                      <p:to>
                                        <p:strVal val="visible"/>
                                      </p:to>
                                    </p:set>
                                    <p:anim calcmode="lin" valueType="num">
                                      <p:cBhvr>
                                        <p:cTn id="14" dur="300" fill="hold"/>
                                        <p:tgtEl>
                                          <p:spTgt spid="571396"/>
                                        </p:tgtEl>
                                        <p:attrNameLst>
                                          <p:attrName>ppt_w</p:attrName>
                                        </p:attrNameLst>
                                      </p:cBhvr>
                                      <p:tavLst>
                                        <p:tav tm="0">
                                          <p:val>
                                            <p:fltVal val="0"/>
                                          </p:val>
                                        </p:tav>
                                        <p:tav tm="100000">
                                          <p:val>
                                            <p:strVal val="#ppt_w"/>
                                          </p:val>
                                        </p:tav>
                                      </p:tavLst>
                                    </p:anim>
                                    <p:anim calcmode="lin" valueType="num">
                                      <p:cBhvr>
                                        <p:cTn id="15" dur="300" fill="hold"/>
                                        <p:tgtEl>
                                          <p:spTgt spid="571396"/>
                                        </p:tgtEl>
                                        <p:attrNameLst>
                                          <p:attrName>ppt_h</p:attrName>
                                        </p:attrNameLst>
                                      </p:cBhvr>
                                      <p:tavLst>
                                        <p:tav tm="0">
                                          <p:val>
                                            <p:strVal val="#ppt_h"/>
                                          </p:val>
                                        </p:tav>
                                        <p:tav tm="100000">
                                          <p:val>
                                            <p:strVal val="#ppt_h"/>
                                          </p:val>
                                        </p:tav>
                                      </p:tavLst>
                                    </p:anim>
                                  </p:childTnLst>
                                </p:cTn>
                              </p:par>
                            </p:childTnLst>
                          </p:cTn>
                        </p:par>
                        <p:par>
                          <p:cTn id="16" fill="hold" nodeType="afterGroup">
                            <p:stCondLst>
                              <p:cond delay="5100"/>
                            </p:stCondLst>
                            <p:childTnLst>
                              <p:par>
                                <p:cTn id="17" presetID="2" presetClass="entr" presetSubtype="8" fill="hold" grpId="0" nodeType="afterEffect">
                                  <p:stCondLst>
                                    <p:cond delay="1000"/>
                                  </p:stCondLst>
                                  <p:childTnLst>
                                    <p:set>
                                      <p:cBhvr>
                                        <p:cTn id="18" dur="1" fill="hold">
                                          <p:stCondLst>
                                            <p:cond delay="0"/>
                                          </p:stCondLst>
                                        </p:cTn>
                                        <p:tgtEl>
                                          <p:spTgt spid="571401"/>
                                        </p:tgtEl>
                                        <p:attrNameLst>
                                          <p:attrName>style.visibility</p:attrName>
                                        </p:attrNameLst>
                                      </p:cBhvr>
                                      <p:to>
                                        <p:strVal val="visible"/>
                                      </p:to>
                                    </p:set>
                                    <p:anim calcmode="lin" valueType="num">
                                      <p:cBhvr additive="base">
                                        <p:cTn id="19" dur="500" fill="hold"/>
                                        <p:tgtEl>
                                          <p:spTgt spid="571401"/>
                                        </p:tgtEl>
                                        <p:attrNameLst>
                                          <p:attrName>ppt_x</p:attrName>
                                        </p:attrNameLst>
                                      </p:cBhvr>
                                      <p:tavLst>
                                        <p:tav tm="0">
                                          <p:val>
                                            <p:strVal val="0-#ppt_w/2"/>
                                          </p:val>
                                        </p:tav>
                                        <p:tav tm="100000">
                                          <p:val>
                                            <p:strVal val="#ppt_x"/>
                                          </p:val>
                                        </p:tav>
                                      </p:tavLst>
                                    </p:anim>
                                    <p:anim calcmode="lin" valueType="num">
                                      <p:cBhvr additive="base">
                                        <p:cTn id="20" dur="500" fill="hold"/>
                                        <p:tgtEl>
                                          <p:spTgt spid="571401"/>
                                        </p:tgtEl>
                                        <p:attrNameLst>
                                          <p:attrName>ppt_y</p:attrName>
                                        </p:attrNameLst>
                                      </p:cBhvr>
                                      <p:tavLst>
                                        <p:tav tm="0">
                                          <p:val>
                                            <p:strVal val="#ppt_y"/>
                                          </p:val>
                                        </p:tav>
                                        <p:tav tm="100000">
                                          <p:val>
                                            <p:strVal val="#ppt_y"/>
                                          </p:val>
                                        </p:tav>
                                      </p:tavLst>
                                    </p:anim>
                                  </p:childTnLst>
                                </p:cTn>
                              </p:par>
                            </p:childTnLst>
                          </p:cTn>
                        </p:par>
                        <p:par>
                          <p:cTn id="21" fill="hold" nodeType="afterGroup">
                            <p:stCondLst>
                              <p:cond delay="6600"/>
                            </p:stCondLst>
                            <p:childTnLst>
                              <p:par>
                                <p:cTn id="22" presetID="18" presetClass="entr" presetSubtype="12" fill="hold" grpId="0" nodeType="afterEffect">
                                  <p:stCondLst>
                                    <p:cond delay="1000"/>
                                  </p:stCondLst>
                                  <p:childTnLst>
                                    <p:set>
                                      <p:cBhvr>
                                        <p:cTn id="23" dur="1" fill="hold">
                                          <p:stCondLst>
                                            <p:cond delay="0"/>
                                          </p:stCondLst>
                                        </p:cTn>
                                        <p:tgtEl>
                                          <p:spTgt spid="571402"/>
                                        </p:tgtEl>
                                        <p:attrNameLst>
                                          <p:attrName>style.visibility</p:attrName>
                                        </p:attrNameLst>
                                      </p:cBhvr>
                                      <p:to>
                                        <p:strVal val="visible"/>
                                      </p:to>
                                    </p:set>
                                    <p:animEffect transition="in" filter="strips(downLeft)">
                                      <p:cBhvr>
                                        <p:cTn id="24" dur="500"/>
                                        <p:tgtEl>
                                          <p:spTgt spid="571402"/>
                                        </p:tgtEl>
                                      </p:cBhvr>
                                    </p:animEffect>
                                  </p:childTnLst>
                                </p:cTn>
                              </p:par>
                            </p:childTnLst>
                          </p:cTn>
                        </p:par>
                        <p:par>
                          <p:cTn id="25" fill="hold" nodeType="afterGroup">
                            <p:stCondLst>
                              <p:cond delay="8100"/>
                            </p:stCondLst>
                            <p:childTnLst>
                              <p:par>
                                <p:cTn id="26" presetID="17" presetClass="entr" presetSubtype="2" fill="hold" grpId="0" nodeType="afterEffect">
                                  <p:stCondLst>
                                    <p:cond delay="1000"/>
                                  </p:stCondLst>
                                  <p:childTnLst>
                                    <p:set>
                                      <p:cBhvr>
                                        <p:cTn id="27" dur="1" fill="hold">
                                          <p:stCondLst>
                                            <p:cond delay="0"/>
                                          </p:stCondLst>
                                        </p:cTn>
                                        <p:tgtEl>
                                          <p:spTgt spid="571412"/>
                                        </p:tgtEl>
                                        <p:attrNameLst>
                                          <p:attrName>style.visibility</p:attrName>
                                        </p:attrNameLst>
                                      </p:cBhvr>
                                      <p:to>
                                        <p:strVal val="visible"/>
                                      </p:to>
                                    </p:set>
                                    <p:anim calcmode="lin" valueType="num">
                                      <p:cBhvr>
                                        <p:cTn id="28" dur="500" fill="hold"/>
                                        <p:tgtEl>
                                          <p:spTgt spid="571412"/>
                                        </p:tgtEl>
                                        <p:attrNameLst>
                                          <p:attrName>ppt_x</p:attrName>
                                        </p:attrNameLst>
                                      </p:cBhvr>
                                      <p:tavLst>
                                        <p:tav tm="0">
                                          <p:val>
                                            <p:strVal val="#ppt_x+#ppt_w/2"/>
                                          </p:val>
                                        </p:tav>
                                        <p:tav tm="100000">
                                          <p:val>
                                            <p:strVal val="#ppt_x"/>
                                          </p:val>
                                        </p:tav>
                                      </p:tavLst>
                                    </p:anim>
                                    <p:anim calcmode="lin" valueType="num">
                                      <p:cBhvr>
                                        <p:cTn id="29" dur="500" fill="hold"/>
                                        <p:tgtEl>
                                          <p:spTgt spid="571412"/>
                                        </p:tgtEl>
                                        <p:attrNameLst>
                                          <p:attrName>ppt_y</p:attrName>
                                        </p:attrNameLst>
                                      </p:cBhvr>
                                      <p:tavLst>
                                        <p:tav tm="0">
                                          <p:val>
                                            <p:strVal val="#ppt_y"/>
                                          </p:val>
                                        </p:tav>
                                        <p:tav tm="100000">
                                          <p:val>
                                            <p:strVal val="#ppt_y"/>
                                          </p:val>
                                        </p:tav>
                                      </p:tavLst>
                                    </p:anim>
                                    <p:anim calcmode="lin" valueType="num">
                                      <p:cBhvr>
                                        <p:cTn id="30" dur="500" fill="hold"/>
                                        <p:tgtEl>
                                          <p:spTgt spid="571412"/>
                                        </p:tgtEl>
                                        <p:attrNameLst>
                                          <p:attrName>ppt_w</p:attrName>
                                        </p:attrNameLst>
                                      </p:cBhvr>
                                      <p:tavLst>
                                        <p:tav tm="0">
                                          <p:val>
                                            <p:fltVal val="0"/>
                                          </p:val>
                                        </p:tav>
                                        <p:tav tm="100000">
                                          <p:val>
                                            <p:strVal val="#ppt_w"/>
                                          </p:val>
                                        </p:tav>
                                      </p:tavLst>
                                    </p:anim>
                                    <p:anim calcmode="lin" valueType="num">
                                      <p:cBhvr>
                                        <p:cTn id="31" dur="500" fill="hold"/>
                                        <p:tgtEl>
                                          <p:spTgt spid="571412"/>
                                        </p:tgtEl>
                                        <p:attrNameLst>
                                          <p:attrName>ppt_h</p:attrName>
                                        </p:attrNameLst>
                                      </p:cBhvr>
                                      <p:tavLst>
                                        <p:tav tm="0">
                                          <p:val>
                                            <p:strVal val="#ppt_h"/>
                                          </p:val>
                                        </p:tav>
                                        <p:tav tm="100000">
                                          <p:val>
                                            <p:strVal val="#ppt_h"/>
                                          </p:val>
                                        </p:tav>
                                      </p:tavLst>
                                    </p:anim>
                                  </p:childTnLst>
                                </p:cTn>
                              </p:par>
                            </p:childTnLst>
                          </p:cTn>
                        </p:par>
                        <p:par>
                          <p:cTn id="32" fill="hold" nodeType="afterGroup">
                            <p:stCondLst>
                              <p:cond delay="9600"/>
                            </p:stCondLst>
                            <p:childTnLst>
                              <p:par>
                                <p:cTn id="33" presetID="12" presetClass="entr" presetSubtype="2" fill="hold" grpId="0" nodeType="afterEffect">
                                  <p:stCondLst>
                                    <p:cond delay="1000"/>
                                  </p:stCondLst>
                                  <p:childTnLst>
                                    <p:set>
                                      <p:cBhvr>
                                        <p:cTn id="34" dur="1" fill="hold">
                                          <p:stCondLst>
                                            <p:cond delay="0"/>
                                          </p:stCondLst>
                                        </p:cTn>
                                        <p:tgtEl>
                                          <p:spTgt spid="571403"/>
                                        </p:tgtEl>
                                        <p:attrNameLst>
                                          <p:attrName>style.visibility</p:attrName>
                                        </p:attrNameLst>
                                      </p:cBhvr>
                                      <p:to>
                                        <p:strVal val="visible"/>
                                      </p:to>
                                    </p:set>
                                    <p:anim calcmode="lin" valueType="num">
                                      <p:cBhvr additive="base">
                                        <p:cTn id="35" dur="500"/>
                                        <p:tgtEl>
                                          <p:spTgt spid="571403"/>
                                        </p:tgtEl>
                                        <p:attrNameLst>
                                          <p:attrName>ppt_x</p:attrName>
                                        </p:attrNameLst>
                                      </p:cBhvr>
                                      <p:tavLst>
                                        <p:tav tm="0">
                                          <p:val>
                                            <p:strVal val="#ppt_x+#ppt_w*1.125000"/>
                                          </p:val>
                                        </p:tav>
                                        <p:tav tm="100000">
                                          <p:val>
                                            <p:strVal val="#ppt_x"/>
                                          </p:val>
                                        </p:tav>
                                      </p:tavLst>
                                    </p:anim>
                                    <p:animEffect transition="in" filter="wipe(left)">
                                      <p:cBhvr>
                                        <p:cTn id="36" dur="500"/>
                                        <p:tgtEl>
                                          <p:spTgt spid="571403"/>
                                        </p:tgtEl>
                                      </p:cBhvr>
                                    </p:animEffect>
                                  </p:childTnLst>
                                </p:cTn>
                              </p:par>
                            </p:childTnLst>
                          </p:cTn>
                        </p:par>
                        <p:par>
                          <p:cTn id="37" fill="hold" nodeType="afterGroup">
                            <p:stCondLst>
                              <p:cond delay="11100"/>
                            </p:stCondLst>
                            <p:childTnLst>
                              <p:par>
                                <p:cTn id="38" presetID="18" presetClass="entr" presetSubtype="12" fill="hold" grpId="0" nodeType="afterEffect">
                                  <p:stCondLst>
                                    <p:cond delay="1000"/>
                                  </p:stCondLst>
                                  <p:childTnLst>
                                    <p:set>
                                      <p:cBhvr>
                                        <p:cTn id="39" dur="1" fill="hold">
                                          <p:stCondLst>
                                            <p:cond delay="0"/>
                                          </p:stCondLst>
                                        </p:cTn>
                                        <p:tgtEl>
                                          <p:spTgt spid="571405"/>
                                        </p:tgtEl>
                                        <p:attrNameLst>
                                          <p:attrName>style.visibility</p:attrName>
                                        </p:attrNameLst>
                                      </p:cBhvr>
                                      <p:to>
                                        <p:strVal val="visible"/>
                                      </p:to>
                                    </p:set>
                                    <p:animEffect transition="in" filter="strips(downLeft)">
                                      <p:cBhvr>
                                        <p:cTn id="40" dur="500"/>
                                        <p:tgtEl>
                                          <p:spTgt spid="571405"/>
                                        </p:tgtEl>
                                      </p:cBhvr>
                                    </p:animEffect>
                                  </p:childTnLst>
                                </p:cTn>
                              </p:par>
                            </p:childTnLst>
                          </p:cTn>
                        </p:par>
                        <p:par>
                          <p:cTn id="41" fill="hold" nodeType="afterGroup">
                            <p:stCondLst>
                              <p:cond delay="12600"/>
                            </p:stCondLst>
                            <p:childTnLst>
                              <p:par>
                                <p:cTn id="42" presetID="17" presetClass="entr" presetSubtype="2" fill="hold" grpId="0" nodeType="afterEffect">
                                  <p:stCondLst>
                                    <p:cond delay="1000"/>
                                  </p:stCondLst>
                                  <p:iterate type="wd">
                                    <p:tmPct val="100000"/>
                                  </p:iterate>
                                  <p:childTnLst>
                                    <p:set>
                                      <p:cBhvr>
                                        <p:cTn id="43" dur="1" fill="hold">
                                          <p:stCondLst>
                                            <p:cond delay="0"/>
                                          </p:stCondLst>
                                        </p:cTn>
                                        <p:tgtEl>
                                          <p:spTgt spid="571406"/>
                                        </p:tgtEl>
                                        <p:attrNameLst>
                                          <p:attrName>style.visibility</p:attrName>
                                        </p:attrNameLst>
                                      </p:cBhvr>
                                      <p:to>
                                        <p:strVal val="visible"/>
                                      </p:to>
                                    </p:set>
                                    <p:anim calcmode="lin" valueType="num">
                                      <p:cBhvr>
                                        <p:cTn id="44" dur="300" fill="hold"/>
                                        <p:tgtEl>
                                          <p:spTgt spid="571406"/>
                                        </p:tgtEl>
                                        <p:attrNameLst>
                                          <p:attrName>ppt_x</p:attrName>
                                        </p:attrNameLst>
                                      </p:cBhvr>
                                      <p:tavLst>
                                        <p:tav tm="0">
                                          <p:val>
                                            <p:strVal val="#ppt_x+#ppt_w/2"/>
                                          </p:val>
                                        </p:tav>
                                        <p:tav tm="100000">
                                          <p:val>
                                            <p:strVal val="#ppt_x"/>
                                          </p:val>
                                        </p:tav>
                                      </p:tavLst>
                                    </p:anim>
                                    <p:anim calcmode="lin" valueType="num">
                                      <p:cBhvr>
                                        <p:cTn id="45" dur="300" fill="hold"/>
                                        <p:tgtEl>
                                          <p:spTgt spid="571406"/>
                                        </p:tgtEl>
                                        <p:attrNameLst>
                                          <p:attrName>ppt_y</p:attrName>
                                        </p:attrNameLst>
                                      </p:cBhvr>
                                      <p:tavLst>
                                        <p:tav tm="0">
                                          <p:val>
                                            <p:strVal val="#ppt_y"/>
                                          </p:val>
                                        </p:tav>
                                        <p:tav tm="100000">
                                          <p:val>
                                            <p:strVal val="#ppt_y"/>
                                          </p:val>
                                        </p:tav>
                                      </p:tavLst>
                                    </p:anim>
                                    <p:anim calcmode="lin" valueType="num">
                                      <p:cBhvr>
                                        <p:cTn id="46" dur="300" fill="hold"/>
                                        <p:tgtEl>
                                          <p:spTgt spid="571406"/>
                                        </p:tgtEl>
                                        <p:attrNameLst>
                                          <p:attrName>ppt_w</p:attrName>
                                        </p:attrNameLst>
                                      </p:cBhvr>
                                      <p:tavLst>
                                        <p:tav tm="0">
                                          <p:val>
                                            <p:fltVal val="0"/>
                                          </p:val>
                                        </p:tav>
                                        <p:tav tm="100000">
                                          <p:val>
                                            <p:strVal val="#ppt_w"/>
                                          </p:val>
                                        </p:tav>
                                      </p:tavLst>
                                    </p:anim>
                                    <p:anim calcmode="lin" valueType="num">
                                      <p:cBhvr>
                                        <p:cTn id="47" dur="300" fill="hold"/>
                                        <p:tgtEl>
                                          <p:spTgt spid="57140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1394" grpId="0" autoUpdateAnimBg="0"/>
      <p:bldP spid="571396" grpId="0" animBg="1" autoUpdateAnimBg="0"/>
      <p:bldP spid="571401" grpId="0" animBg="1"/>
      <p:bldP spid="571402" grpId="0" autoUpdateAnimBg="0"/>
      <p:bldP spid="571403" grpId="0" animBg="1"/>
      <p:bldP spid="571405" grpId="0" autoUpdateAnimBg="0"/>
      <p:bldP spid="571406" grpId="0" animBg="1" autoUpdateAnimBg="0"/>
      <p:bldP spid="571412"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16632"/>
            <a:ext cx="7457256" cy="720080"/>
          </a:xfrm>
        </p:spPr>
        <p:txBody>
          <a:bodyPr>
            <a:normAutofit fontScale="90000"/>
          </a:bodyPr>
          <a:lstStyle/>
          <a:p>
            <a:pPr algn="ctr"/>
            <a:r>
              <a:rPr lang="it-IT" sz="2000" b="1" i="1" dirty="0" smtClean="0">
                <a:solidFill>
                  <a:schemeClr val="accent1">
                    <a:lumMod val="75000"/>
                  </a:schemeClr>
                </a:solidFill>
              </a:rPr>
              <a:t>NORME DI COMPORTAMENTO IN CLASSE/</a:t>
            </a:r>
            <a:br>
              <a:rPr lang="it-IT" sz="2000" b="1" i="1" dirty="0" smtClean="0">
                <a:solidFill>
                  <a:schemeClr val="accent1">
                    <a:lumMod val="75000"/>
                  </a:schemeClr>
                </a:solidFill>
              </a:rPr>
            </a:br>
            <a:r>
              <a:rPr lang="it-IT" sz="2000" b="1" i="1" dirty="0" smtClean="0">
                <a:solidFill>
                  <a:schemeClr val="accent1">
                    <a:lumMod val="75000"/>
                  </a:schemeClr>
                </a:solidFill>
              </a:rPr>
              <a:t>IN QUALUNQUE AMBIENTE EDUCATIVO</a:t>
            </a:r>
            <a:br>
              <a:rPr lang="it-IT" sz="2000" b="1" i="1" dirty="0" smtClean="0">
                <a:solidFill>
                  <a:schemeClr val="accent1">
                    <a:lumMod val="75000"/>
                  </a:schemeClr>
                </a:solidFill>
              </a:rPr>
            </a:br>
            <a:r>
              <a:rPr lang="it-IT" sz="2000" b="1" i="1" dirty="0" smtClean="0">
                <a:solidFill>
                  <a:schemeClr val="accent1">
                    <a:lumMod val="75000"/>
                  </a:schemeClr>
                </a:solidFill>
              </a:rPr>
              <a:t>(Potrebbero sembrare scontate, ma non lo sono affatto…)</a:t>
            </a:r>
            <a:endParaRPr lang="it-IT" sz="2000" b="1" i="1" dirty="0">
              <a:solidFill>
                <a:schemeClr val="accent1">
                  <a:lumMod val="75000"/>
                </a:schemeClr>
              </a:solidFill>
            </a:endParaRPr>
          </a:p>
        </p:txBody>
      </p:sp>
      <p:sp>
        <p:nvSpPr>
          <p:cNvPr id="3" name="Segnaposto contenuto 2"/>
          <p:cNvSpPr>
            <a:spLocks noGrp="1"/>
          </p:cNvSpPr>
          <p:nvPr>
            <p:ph sz="quarter" idx="1"/>
          </p:nvPr>
        </p:nvSpPr>
        <p:spPr>
          <a:xfrm>
            <a:off x="457200" y="980728"/>
            <a:ext cx="7467600" cy="5493224"/>
          </a:xfrm>
        </p:spPr>
        <p:txBody>
          <a:bodyPr>
            <a:normAutofit fontScale="92500" lnSpcReduction="10000"/>
          </a:bodyPr>
          <a:lstStyle/>
          <a:p>
            <a:pPr algn="just">
              <a:buNone/>
            </a:pPr>
            <a:r>
              <a:rPr lang="it-IT" sz="1600" b="1" dirty="0" smtClean="0">
                <a:solidFill>
                  <a:schemeClr val="accent2">
                    <a:lumMod val="50000"/>
                  </a:schemeClr>
                </a:solidFill>
              </a:rPr>
              <a:t>I bambini e i ragazzi sono i nostri giudici più severi.. Per questo motivo bisogna: </a:t>
            </a:r>
          </a:p>
          <a:p>
            <a:pPr algn="just">
              <a:buFont typeface="Wingdings" pitchFamily="2" charset="2"/>
              <a:buChar char="v"/>
            </a:pPr>
            <a:r>
              <a:rPr lang="it-IT" sz="1600" b="1" dirty="0" smtClean="0">
                <a:solidFill>
                  <a:schemeClr val="accent2">
                    <a:lumMod val="50000"/>
                  </a:schemeClr>
                </a:solidFill>
              </a:rPr>
              <a:t>Stabilire regole, che devono essere poche, chiare a tutti e, soprattutto nel caso dei preadolescenti e degli adolescenti, condivise</a:t>
            </a:r>
          </a:p>
          <a:p>
            <a:pPr algn="just">
              <a:buFont typeface="Wingdings" pitchFamily="2" charset="2"/>
              <a:buChar char="v"/>
            </a:pPr>
            <a:r>
              <a:rPr lang="it-IT" sz="1600" b="1" dirty="0" smtClean="0">
                <a:solidFill>
                  <a:schemeClr val="accent2">
                    <a:lumMod val="50000"/>
                  </a:schemeClr>
                </a:solidFill>
              </a:rPr>
              <a:t>Dimostrare autorevolezza e fermezza fin dal primo incontro con gli utenti (evitando di scadere nell’autoritarismo)</a:t>
            </a:r>
          </a:p>
          <a:p>
            <a:pPr algn="just">
              <a:buFont typeface="Wingdings" pitchFamily="2" charset="2"/>
              <a:buChar char="v"/>
            </a:pPr>
            <a:r>
              <a:rPr lang="it-IT" sz="1600" b="1" u="sng" dirty="0" smtClean="0">
                <a:solidFill>
                  <a:schemeClr val="accent2">
                    <a:lumMod val="50000"/>
                  </a:schemeClr>
                </a:solidFill>
              </a:rPr>
              <a:t>MOSTRARE COERENZA:  </a:t>
            </a:r>
            <a:r>
              <a:rPr lang="it-IT" sz="1600" b="1" dirty="0" smtClean="0">
                <a:solidFill>
                  <a:schemeClr val="accent2">
                    <a:lumMod val="50000"/>
                  </a:schemeClr>
                </a:solidFill>
              </a:rPr>
              <a:t>(l’educatore/operatore) </a:t>
            </a:r>
            <a:r>
              <a:rPr lang="it-IT" sz="1600" b="1" u="sng" dirty="0" smtClean="0">
                <a:solidFill>
                  <a:schemeClr val="accent2">
                    <a:lumMod val="50000"/>
                  </a:schemeClr>
                </a:solidFill>
              </a:rPr>
              <a:t>non</a:t>
            </a:r>
            <a:r>
              <a:rPr lang="it-IT" sz="1600" b="1" dirty="0" smtClean="0">
                <a:solidFill>
                  <a:schemeClr val="accent2">
                    <a:lumMod val="50000"/>
                  </a:schemeClr>
                </a:solidFill>
              </a:rPr>
              <a:t> deve </a:t>
            </a:r>
            <a:r>
              <a:rPr lang="it-IT" sz="1600" b="1" u="sng" dirty="0" smtClean="0">
                <a:solidFill>
                  <a:schemeClr val="accent2">
                    <a:lumMod val="50000"/>
                  </a:schemeClr>
                </a:solidFill>
              </a:rPr>
              <a:t>mai </a:t>
            </a:r>
            <a:r>
              <a:rPr lang="it-IT" sz="1600" b="1" dirty="0" smtClean="0">
                <a:solidFill>
                  <a:schemeClr val="accent2">
                    <a:lumMod val="50000"/>
                  </a:schemeClr>
                </a:solidFill>
              </a:rPr>
              <a:t>violare le regole date (ad es. non può utilizzare il cellulare in classe e impedire che gli alunni lo usino…)</a:t>
            </a:r>
          </a:p>
          <a:p>
            <a:pPr algn="just">
              <a:buFont typeface="Wingdings" pitchFamily="2" charset="2"/>
              <a:buChar char="v"/>
            </a:pPr>
            <a:r>
              <a:rPr lang="it-IT" sz="1600" b="1" u="sng" dirty="0" smtClean="0">
                <a:solidFill>
                  <a:schemeClr val="accent2">
                    <a:lumMod val="50000"/>
                  </a:schemeClr>
                </a:solidFill>
              </a:rPr>
              <a:t>Non </a:t>
            </a:r>
            <a:r>
              <a:rPr lang="it-IT" sz="1600" b="1" dirty="0" smtClean="0">
                <a:solidFill>
                  <a:schemeClr val="accent2">
                    <a:lumMod val="50000"/>
                  </a:schemeClr>
                </a:solidFill>
              </a:rPr>
              <a:t>consentire </a:t>
            </a:r>
            <a:r>
              <a:rPr lang="it-IT" sz="1600" b="1" u="sng" dirty="0" smtClean="0">
                <a:solidFill>
                  <a:schemeClr val="accent2">
                    <a:lumMod val="50000"/>
                  </a:schemeClr>
                </a:solidFill>
              </a:rPr>
              <a:t>mai</a:t>
            </a:r>
            <a:r>
              <a:rPr lang="it-IT" sz="1600" b="1" dirty="0" smtClean="0">
                <a:solidFill>
                  <a:schemeClr val="accent2">
                    <a:lumMod val="50000"/>
                  </a:schemeClr>
                </a:solidFill>
              </a:rPr>
              <a:t> la violazione delle regole poste, se non per motivi precisi, espliciti e chiari a tutti (gli utenti non devono pensare che l’operatore non sia coerente o abbia delle “simpatie particolari”)</a:t>
            </a:r>
          </a:p>
          <a:p>
            <a:pPr algn="just">
              <a:buFont typeface="Wingdings" pitchFamily="2" charset="2"/>
              <a:buChar char="v"/>
            </a:pPr>
            <a:r>
              <a:rPr lang="it-IT" sz="1600" b="1" dirty="0" smtClean="0">
                <a:solidFill>
                  <a:schemeClr val="accent2">
                    <a:lumMod val="50000"/>
                  </a:schemeClr>
                </a:solidFill>
              </a:rPr>
              <a:t>Partire da regole più elastiche, che diventeranno via via più rigide al momento della loro eventuale violazione</a:t>
            </a:r>
          </a:p>
          <a:p>
            <a:pPr algn="just">
              <a:buFont typeface="Wingdings" pitchFamily="2" charset="2"/>
              <a:buChar char="v"/>
            </a:pPr>
            <a:r>
              <a:rPr lang="it-IT" sz="1600" b="1" dirty="0" smtClean="0">
                <a:solidFill>
                  <a:schemeClr val="accent2">
                    <a:lumMod val="50000"/>
                  </a:schemeClr>
                </a:solidFill>
              </a:rPr>
              <a:t>Proibire tassativamente uso del cellulare, computer e dispositivi tecnologici di varia natura (stipulare un “patto educativo” fin dalla prima seduta con i ragazzi), fumo, alcol sigarette</a:t>
            </a:r>
          </a:p>
          <a:p>
            <a:pPr algn="just">
              <a:buFont typeface="Wingdings" pitchFamily="2" charset="2"/>
              <a:buChar char="v"/>
            </a:pPr>
            <a:r>
              <a:rPr lang="it-IT" sz="1600" b="1" dirty="0" smtClean="0">
                <a:solidFill>
                  <a:schemeClr val="accent2">
                    <a:lumMod val="50000"/>
                  </a:schemeClr>
                </a:solidFill>
              </a:rPr>
              <a:t>Impedire dinamiche di prevaricazione e prepotenze nel gruppo, che vanno fortemente sanzionate</a:t>
            </a:r>
          </a:p>
          <a:p>
            <a:pPr algn="just">
              <a:buFont typeface="Wingdings" pitchFamily="2" charset="2"/>
              <a:buChar char="v"/>
            </a:pPr>
            <a:r>
              <a:rPr lang="it-IT" sz="1600" b="1" dirty="0" smtClean="0">
                <a:solidFill>
                  <a:schemeClr val="accent2">
                    <a:lumMod val="50000"/>
                  </a:schemeClr>
                </a:solidFill>
              </a:rPr>
              <a:t>Se possibile, applicare “sanzioni” non troppo dure, ma significative per il bambino/ragazzo, spiegandone </a:t>
            </a:r>
            <a:r>
              <a:rPr lang="it-IT" sz="1600" b="1" u="sng" dirty="0" smtClean="0">
                <a:solidFill>
                  <a:schemeClr val="accent2">
                    <a:lumMod val="50000"/>
                  </a:schemeClr>
                </a:solidFill>
              </a:rPr>
              <a:t>sempre</a:t>
            </a:r>
            <a:r>
              <a:rPr lang="it-IT" sz="1600" b="1" dirty="0" smtClean="0">
                <a:solidFill>
                  <a:schemeClr val="accent2">
                    <a:lumMod val="50000"/>
                  </a:schemeClr>
                </a:solidFill>
              </a:rPr>
              <a:t> le ragioni  (se il ragazzo chiede spiegazioni, evitare risposte del tipo: “Perché sì”!, oppure “Perché no!”, oppure “Perché sei un deficiente!”).</a:t>
            </a:r>
          </a:p>
          <a:p>
            <a:pPr algn="just">
              <a:buFont typeface="Wingdings" pitchFamily="2" charset="2"/>
              <a:buChar char="v"/>
            </a:pPr>
            <a:endParaRPr lang="it-IT" sz="1600" b="1" dirty="0" smtClean="0">
              <a:solidFill>
                <a:schemeClr val="accent2">
                  <a:lumMod val="50000"/>
                </a:schemeClr>
              </a:solidFill>
            </a:endParaRPr>
          </a:p>
          <a:p>
            <a:pPr algn="just">
              <a:buFont typeface="Wingdings" pitchFamily="2" charset="2"/>
              <a:buChar char="v"/>
            </a:pPr>
            <a:endParaRPr lang="it-IT" sz="1600" b="1" dirty="0">
              <a:solidFill>
                <a:schemeClr val="accent2">
                  <a:lumMod val="50000"/>
                </a:schemeClr>
              </a:solidFill>
            </a:endParaRPr>
          </a:p>
        </p:txBody>
      </p:sp>
    </p:spTree>
    <p:extLst>
      <p:ext uri="{BB962C8B-B14F-4D97-AF65-F5344CB8AC3E}">
        <p14:creationId xmlns:p14="http://schemas.microsoft.com/office/powerpoint/2010/main" val="3490992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476672"/>
            <a:ext cx="7529264" cy="508918"/>
          </a:xfrm>
        </p:spPr>
        <p:txBody>
          <a:bodyPr>
            <a:normAutofit/>
          </a:bodyPr>
          <a:lstStyle/>
          <a:p>
            <a:pPr algn="ctr"/>
            <a:r>
              <a:rPr lang="it-IT" sz="2000" b="1" i="1" dirty="0" smtClean="0">
                <a:solidFill>
                  <a:schemeClr val="accent1">
                    <a:lumMod val="75000"/>
                  </a:schemeClr>
                </a:solidFill>
              </a:rPr>
              <a:t>LA RELAZIONE EDUCATIVA</a:t>
            </a:r>
            <a:endParaRPr lang="it-IT" sz="2000" b="1" i="1" dirty="0">
              <a:solidFill>
                <a:schemeClr val="accent1">
                  <a:lumMod val="75000"/>
                </a:schemeClr>
              </a:solidFill>
            </a:endParaRPr>
          </a:p>
        </p:txBody>
      </p:sp>
      <p:sp>
        <p:nvSpPr>
          <p:cNvPr id="3" name="Segnaposto contenuto 2"/>
          <p:cNvSpPr>
            <a:spLocks noGrp="1"/>
          </p:cNvSpPr>
          <p:nvPr>
            <p:ph sz="quarter" idx="1"/>
          </p:nvPr>
        </p:nvSpPr>
        <p:spPr>
          <a:xfrm>
            <a:off x="467544" y="1196752"/>
            <a:ext cx="7467600" cy="4873752"/>
          </a:xfrm>
        </p:spPr>
        <p:txBody>
          <a:bodyPr>
            <a:normAutofit fontScale="92500" lnSpcReduction="20000"/>
          </a:bodyPr>
          <a:lstStyle/>
          <a:p>
            <a:pPr algn="just">
              <a:buFont typeface="Wingdings" pitchFamily="2" charset="2"/>
              <a:buChar char="v"/>
            </a:pPr>
            <a:r>
              <a:rPr lang="it-IT" sz="1600" dirty="0" smtClean="0">
                <a:solidFill>
                  <a:schemeClr val="accent2">
                    <a:lumMod val="50000"/>
                  </a:schemeClr>
                </a:solidFill>
              </a:rPr>
              <a:t>La relazione educativa ha una sua specificità che la rende intensa e, nello stesso tempo, fragile: </a:t>
            </a:r>
            <a:r>
              <a:rPr lang="it-IT" sz="1600" b="1" dirty="0" smtClean="0">
                <a:solidFill>
                  <a:schemeClr val="accent2">
                    <a:lumMod val="50000"/>
                  </a:schemeClr>
                </a:solidFill>
              </a:rPr>
              <a:t>è un percorso di emancipazione che si realizza attraverso rapporti con altri, ma con le proprie gambe e a proprie spese</a:t>
            </a:r>
          </a:p>
          <a:p>
            <a:pPr algn="just">
              <a:buFont typeface="Wingdings" pitchFamily="2" charset="2"/>
              <a:buChar char="v"/>
            </a:pPr>
            <a:r>
              <a:rPr lang="it-IT" sz="1600" dirty="0" smtClean="0">
                <a:solidFill>
                  <a:schemeClr val="accent2">
                    <a:lumMod val="50000"/>
                  </a:schemeClr>
                </a:solidFill>
              </a:rPr>
              <a:t> La relazione educativa mira al raggiungimento di “</a:t>
            </a:r>
            <a:r>
              <a:rPr lang="it-IT" sz="1600" i="1" dirty="0" smtClean="0">
                <a:solidFill>
                  <a:schemeClr val="accent2">
                    <a:lumMod val="50000"/>
                  </a:schemeClr>
                </a:solidFill>
              </a:rPr>
              <a:t>quel livello di consapevolezza e di criticità che un individuo deve conquistare passando attraverso una serie di esperienze di confronto con vincoli, di resistenza a condizionamenti, di sottrazione da stereotipi, per poter diventare, banalmente, se stesso</a:t>
            </a:r>
            <a:r>
              <a:rPr lang="it-IT" sz="1600" dirty="0" smtClean="0">
                <a:solidFill>
                  <a:schemeClr val="accent2">
                    <a:lumMod val="50000"/>
                  </a:schemeClr>
                </a:solidFill>
              </a:rPr>
              <a:t>”</a:t>
            </a:r>
          </a:p>
          <a:p>
            <a:pPr algn="just">
              <a:buFont typeface="Wingdings" pitchFamily="2" charset="2"/>
              <a:buChar char="v"/>
            </a:pPr>
            <a:r>
              <a:rPr lang="it-IT" sz="1600" i="1" dirty="0" smtClean="0">
                <a:solidFill>
                  <a:schemeClr val="accent2">
                    <a:lumMod val="50000"/>
                  </a:schemeClr>
                </a:solidFill>
              </a:rPr>
              <a:t>L’educatore è un </a:t>
            </a:r>
            <a:r>
              <a:rPr lang="it-IT" sz="1600" dirty="0" smtClean="0">
                <a:solidFill>
                  <a:schemeClr val="accent2">
                    <a:lumMod val="50000"/>
                  </a:schemeClr>
                </a:solidFill>
              </a:rPr>
              <a:t>facilitatore</a:t>
            </a:r>
            <a:r>
              <a:rPr lang="it-IT" sz="1600" i="1" dirty="0" smtClean="0">
                <a:solidFill>
                  <a:schemeClr val="accent2">
                    <a:lumMod val="50000"/>
                  </a:schemeClr>
                </a:solidFill>
              </a:rPr>
              <a:t> di processi, piuttosto che una persona che porta soluzioni</a:t>
            </a:r>
          </a:p>
          <a:p>
            <a:pPr algn="just">
              <a:buFont typeface="Wingdings" pitchFamily="2" charset="2"/>
              <a:buChar char="v"/>
            </a:pPr>
            <a:r>
              <a:rPr lang="it-IT" sz="1600" i="1" dirty="0" smtClean="0">
                <a:solidFill>
                  <a:schemeClr val="accent2">
                    <a:lumMod val="50000"/>
                  </a:schemeClr>
                </a:solidFill>
              </a:rPr>
              <a:t>Una relazione educativa (come qualsiasi relazione), è anche l’incontro tra due </a:t>
            </a:r>
            <a:r>
              <a:rPr lang="it-IT" sz="1600" dirty="0" smtClean="0">
                <a:solidFill>
                  <a:schemeClr val="accent2">
                    <a:lumMod val="50000"/>
                  </a:schemeClr>
                </a:solidFill>
              </a:rPr>
              <a:t>mappe del mondo</a:t>
            </a:r>
            <a:r>
              <a:rPr lang="it-IT" sz="1600" i="1" dirty="0" smtClean="0">
                <a:solidFill>
                  <a:schemeClr val="accent2">
                    <a:lumMod val="50000"/>
                  </a:schemeClr>
                </a:solidFill>
              </a:rPr>
              <a:t> diverse, tra strategie differenti per raggiungere obiettivi e soddisfare bisogni</a:t>
            </a:r>
            <a:endParaRPr lang="it-IT" sz="1600" dirty="0" smtClean="0">
              <a:solidFill>
                <a:schemeClr val="accent2">
                  <a:lumMod val="50000"/>
                </a:schemeClr>
              </a:solidFill>
            </a:endParaRPr>
          </a:p>
          <a:p>
            <a:pPr algn="just">
              <a:buFont typeface="Wingdings" pitchFamily="2" charset="2"/>
              <a:buChar char="v"/>
            </a:pPr>
            <a:r>
              <a:rPr lang="it-IT" sz="1600" dirty="0" smtClean="0">
                <a:solidFill>
                  <a:schemeClr val="accent2">
                    <a:lumMod val="50000"/>
                  </a:schemeClr>
                </a:solidFill>
              </a:rPr>
              <a:t>Così il ruolo dell’educatore diventa quello di essere stimolo affinché vi sia l’opportunità di arricchire la </a:t>
            </a:r>
            <a:r>
              <a:rPr lang="it-IT" sz="1600" i="1" dirty="0" smtClean="0">
                <a:solidFill>
                  <a:schemeClr val="accent2">
                    <a:lumMod val="50000"/>
                  </a:schemeClr>
                </a:solidFill>
              </a:rPr>
              <a:t>mappa del mondo</a:t>
            </a:r>
            <a:r>
              <a:rPr lang="it-IT" sz="1600" dirty="0" smtClean="0">
                <a:solidFill>
                  <a:schemeClr val="accent2">
                    <a:lumMod val="50000"/>
                  </a:schemeClr>
                </a:solidFill>
              </a:rPr>
              <a:t> dell’altro, piuttosto che modificarla o azzerarla, ben sapendo che, all’interno di questo processo, la stessa </a:t>
            </a:r>
            <a:r>
              <a:rPr lang="it-IT" sz="1600" i="1" dirty="0" smtClean="0">
                <a:solidFill>
                  <a:schemeClr val="accent2">
                    <a:lumMod val="50000"/>
                  </a:schemeClr>
                </a:solidFill>
              </a:rPr>
              <a:t>mappa del mondo</a:t>
            </a:r>
            <a:r>
              <a:rPr lang="it-IT" sz="1600" dirty="0" smtClean="0">
                <a:solidFill>
                  <a:schemeClr val="accent2">
                    <a:lumMod val="50000"/>
                  </a:schemeClr>
                </a:solidFill>
              </a:rPr>
              <a:t> dell’educatore ne uscirà ampliata</a:t>
            </a:r>
          </a:p>
          <a:p>
            <a:pPr algn="just">
              <a:buFont typeface="Wingdings" pitchFamily="2" charset="2"/>
              <a:buChar char="v"/>
            </a:pPr>
            <a:r>
              <a:rPr lang="it-IT" sz="1600" dirty="0" smtClean="0">
                <a:solidFill>
                  <a:schemeClr val="accent2">
                    <a:lumMod val="50000"/>
                  </a:schemeClr>
                </a:solidFill>
              </a:rPr>
              <a:t> Le</a:t>
            </a:r>
            <a:r>
              <a:rPr lang="it-IT" sz="1600" i="1" dirty="0" smtClean="0">
                <a:solidFill>
                  <a:schemeClr val="accent2">
                    <a:lumMod val="50000"/>
                  </a:schemeClr>
                </a:solidFill>
              </a:rPr>
              <a:t> mappe del mondo </a:t>
            </a:r>
            <a:r>
              <a:rPr lang="it-IT" sz="1600" dirty="0" smtClean="0">
                <a:solidFill>
                  <a:schemeClr val="accent2">
                    <a:lumMod val="50000"/>
                  </a:schemeClr>
                </a:solidFill>
              </a:rPr>
              <a:t>impoverite implicano una limitazione delle opzioni di comportamento. Quando le parti mancanti vengono recuperate, nell’individuo ha inizio il processo di cambiamento dove si aprono possibilità e si moltiplicano scelte che solo lui potrà compiere.</a:t>
            </a:r>
            <a:endParaRPr lang="it-IT" sz="1600" i="1" dirty="0" smtClean="0">
              <a:solidFill>
                <a:schemeClr val="accent2">
                  <a:lumMod val="50000"/>
                </a:schemeClr>
              </a:solidFill>
            </a:endParaRPr>
          </a:p>
          <a:p>
            <a:pPr>
              <a:buNone/>
            </a:pPr>
            <a:endParaRPr lang="it-IT" sz="1600" dirty="0" smtClean="0"/>
          </a:p>
          <a:p>
            <a:pPr>
              <a:buFont typeface="Wingdings" pitchFamily="2" charset="2"/>
              <a:buChar char="v"/>
            </a:pPr>
            <a:endParaRPr lang="it-IT" sz="1600" dirty="0" smtClean="0"/>
          </a:p>
          <a:p>
            <a:endParaRPr lang="it-IT" sz="1600" dirty="0" smtClean="0"/>
          </a:p>
          <a:p>
            <a:pPr>
              <a:buNone/>
            </a:pPr>
            <a:endParaRPr lang="it-IT" sz="1600" dirty="0" smtClean="0"/>
          </a:p>
          <a:p>
            <a:endParaRPr lang="it-IT" sz="1600" dirty="0" smtClean="0"/>
          </a:p>
          <a:p>
            <a:pPr>
              <a:buNone/>
            </a:pPr>
            <a:endParaRPr lang="it-IT" sz="1600" dirty="0"/>
          </a:p>
        </p:txBody>
      </p:sp>
    </p:spTree>
    <p:extLst>
      <p:ext uri="{BB962C8B-B14F-4D97-AF65-F5344CB8AC3E}">
        <p14:creationId xmlns:p14="http://schemas.microsoft.com/office/powerpoint/2010/main" val="1250197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548680"/>
            <a:ext cx="7529264" cy="580926"/>
          </a:xfrm>
        </p:spPr>
        <p:txBody>
          <a:bodyPr>
            <a:normAutofit/>
          </a:bodyPr>
          <a:lstStyle/>
          <a:p>
            <a:pPr algn="ctr"/>
            <a:r>
              <a:rPr lang="it-IT" sz="2000" b="1" i="1" dirty="0" smtClean="0">
                <a:solidFill>
                  <a:schemeClr val="accent1">
                    <a:lumMod val="75000"/>
                  </a:schemeClr>
                </a:solidFill>
              </a:rPr>
              <a:t>GLI STILI EDUCATIVI</a:t>
            </a:r>
            <a:endParaRPr lang="it-IT" sz="2000" b="1" i="1" dirty="0">
              <a:solidFill>
                <a:schemeClr val="accent1">
                  <a:lumMod val="75000"/>
                </a:schemeClr>
              </a:solidFill>
            </a:endParaRPr>
          </a:p>
        </p:txBody>
      </p:sp>
      <p:sp>
        <p:nvSpPr>
          <p:cNvPr id="3" name="Segnaposto contenuto 2"/>
          <p:cNvSpPr>
            <a:spLocks noGrp="1"/>
          </p:cNvSpPr>
          <p:nvPr>
            <p:ph sz="quarter" idx="1"/>
          </p:nvPr>
        </p:nvSpPr>
        <p:spPr>
          <a:xfrm>
            <a:off x="395536" y="1340768"/>
            <a:ext cx="7467600" cy="4873752"/>
          </a:xfrm>
        </p:spPr>
        <p:txBody>
          <a:bodyPr>
            <a:normAutofit fontScale="92500" lnSpcReduction="20000"/>
          </a:bodyPr>
          <a:lstStyle/>
          <a:p>
            <a:pPr algn="just">
              <a:buFont typeface="Wingdings" pitchFamily="2" charset="2"/>
              <a:buChar char="v"/>
            </a:pPr>
            <a:r>
              <a:rPr lang="it-IT" sz="1700" b="1" dirty="0" smtClean="0">
                <a:solidFill>
                  <a:schemeClr val="accent2">
                    <a:lumMod val="50000"/>
                  </a:schemeClr>
                </a:solidFill>
              </a:rPr>
              <a:t>Ogni relazione è unica: </a:t>
            </a:r>
            <a:r>
              <a:rPr lang="it-IT" sz="1700" dirty="0" smtClean="0">
                <a:solidFill>
                  <a:schemeClr val="accent2">
                    <a:lumMod val="50000"/>
                  </a:schemeClr>
                </a:solidFill>
              </a:rPr>
              <a:t>il nostro copione, il nostro personaggio, non potrà mai essere uguale a se stesso, malgrado tutti i nostri tentativi</a:t>
            </a:r>
          </a:p>
          <a:p>
            <a:pPr algn="just">
              <a:buFont typeface="Wingdings" pitchFamily="2" charset="2"/>
              <a:buChar char="v"/>
            </a:pPr>
            <a:r>
              <a:rPr lang="it-IT" sz="1700" b="1" dirty="0" smtClean="0">
                <a:solidFill>
                  <a:schemeClr val="accent2">
                    <a:lumMod val="50000"/>
                  </a:schemeClr>
                </a:solidFill>
              </a:rPr>
              <a:t>Esistono vari stili educativi</a:t>
            </a:r>
            <a:r>
              <a:rPr lang="it-IT" sz="1700" dirty="0" smtClean="0">
                <a:solidFill>
                  <a:schemeClr val="accent2">
                    <a:lumMod val="50000"/>
                  </a:schemeClr>
                </a:solidFill>
              </a:rPr>
              <a:t>, ognuno dei quali comporta rischi e risorse</a:t>
            </a:r>
          </a:p>
          <a:p>
            <a:pPr algn="just">
              <a:buFont typeface="Wingdings" pitchFamily="2" charset="2"/>
              <a:buChar char="v"/>
            </a:pPr>
            <a:r>
              <a:rPr lang="it-IT" sz="1700" b="1" dirty="0" smtClean="0">
                <a:solidFill>
                  <a:schemeClr val="accent2">
                    <a:lumMod val="50000"/>
                  </a:schemeClr>
                </a:solidFill>
              </a:rPr>
              <a:t>Non esiste lo stile educativo ottimale </a:t>
            </a:r>
            <a:r>
              <a:rPr lang="it-IT" sz="1700" dirty="0" smtClean="0">
                <a:solidFill>
                  <a:schemeClr val="accent2">
                    <a:lumMod val="50000"/>
                  </a:schemeClr>
                </a:solidFill>
              </a:rPr>
              <a:t>in ogni situazione e in ogni luogo</a:t>
            </a:r>
          </a:p>
          <a:p>
            <a:pPr algn="just">
              <a:buFont typeface="Wingdings" pitchFamily="2" charset="2"/>
              <a:buChar char="v"/>
            </a:pPr>
            <a:r>
              <a:rPr lang="it-IT" sz="1700" b="1" dirty="0" smtClean="0">
                <a:solidFill>
                  <a:schemeClr val="accent2">
                    <a:lumMod val="50000"/>
                  </a:schemeClr>
                </a:solidFill>
              </a:rPr>
              <a:t>E’ necessario scegliere, mescolare stili e linguaggi</a:t>
            </a:r>
            <a:r>
              <a:rPr lang="it-IT" sz="1700" dirty="0" smtClean="0">
                <a:solidFill>
                  <a:schemeClr val="accent2">
                    <a:lumMod val="50000"/>
                  </a:schemeClr>
                </a:solidFill>
              </a:rPr>
              <a:t>, tenendo conto dei contesti in cui vive la relazione educativa</a:t>
            </a:r>
          </a:p>
          <a:p>
            <a:pPr algn="just">
              <a:buFont typeface="Wingdings" pitchFamily="2" charset="2"/>
              <a:buChar char="v"/>
            </a:pPr>
            <a:r>
              <a:rPr lang="it-IT" sz="1700" dirty="0" smtClean="0">
                <a:solidFill>
                  <a:schemeClr val="accent2">
                    <a:lumMod val="50000"/>
                  </a:schemeClr>
                </a:solidFill>
              </a:rPr>
              <a:t>Nella relazione educativa tendiamo erroneamente ad esprimere “il nostro stile personale”, piuttosto  che quello più adatto al contesto </a:t>
            </a:r>
          </a:p>
          <a:p>
            <a:pPr algn="just">
              <a:buFont typeface="Wingdings" pitchFamily="2" charset="2"/>
              <a:buChar char="v"/>
            </a:pPr>
            <a:r>
              <a:rPr lang="it-IT" sz="1700" b="1" dirty="0" smtClean="0">
                <a:solidFill>
                  <a:schemeClr val="accent2">
                    <a:lumMod val="50000"/>
                  </a:schemeClr>
                </a:solidFill>
              </a:rPr>
              <a:t>Bisogna riflettere seriamente sui nostri atteggiamenti all’interno della relazione educativa </a:t>
            </a:r>
            <a:r>
              <a:rPr lang="it-IT" sz="1700" dirty="0" smtClean="0">
                <a:solidFill>
                  <a:schemeClr val="accent2">
                    <a:lumMod val="50000"/>
                  </a:schemeClr>
                </a:solidFill>
              </a:rPr>
              <a:t>e nel lavoro con gli altri, sugli obiettivi, sui limiti e sulle risorse del nostro agire</a:t>
            </a:r>
          </a:p>
          <a:p>
            <a:pPr algn="just">
              <a:buFont typeface="Wingdings" pitchFamily="2" charset="2"/>
              <a:buChar char="v"/>
            </a:pPr>
            <a:r>
              <a:rPr lang="it-IT" sz="1700" dirty="0" smtClean="0">
                <a:solidFill>
                  <a:schemeClr val="accent2">
                    <a:lumMod val="50000"/>
                  </a:schemeClr>
                </a:solidFill>
              </a:rPr>
              <a:t>Il processo educativo ha a che fare con la gestione della quotidianità e del nostro bagaglio emotivo. Proprio per questo è così difficile e, allo stesso tempo, così importante </a:t>
            </a:r>
            <a:r>
              <a:rPr lang="it-IT" sz="1700" b="1" dirty="0" smtClean="0">
                <a:solidFill>
                  <a:schemeClr val="accent2">
                    <a:lumMod val="50000"/>
                  </a:schemeClr>
                </a:solidFill>
              </a:rPr>
              <a:t>l’</a:t>
            </a:r>
            <a:r>
              <a:rPr lang="it-IT" sz="1700" b="1" dirty="0" err="1" smtClean="0">
                <a:solidFill>
                  <a:schemeClr val="accent2">
                    <a:lumMod val="50000"/>
                  </a:schemeClr>
                </a:solidFill>
              </a:rPr>
              <a:t>autoriflessione</a:t>
            </a:r>
            <a:r>
              <a:rPr lang="it-IT" sz="1700" b="1" dirty="0" smtClean="0">
                <a:solidFill>
                  <a:schemeClr val="accent2">
                    <a:lumMod val="50000"/>
                  </a:schemeClr>
                </a:solidFill>
              </a:rPr>
              <a:t>.</a:t>
            </a:r>
            <a:r>
              <a:rPr lang="it-IT" sz="1700" dirty="0" smtClean="0">
                <a:solidFill>
                  <a:schemeClr val="accent2">
                    <a:lumMod val="50000"/>
                  </a:schemeClr>
                </a:solidFill>
              </a:rPr>
              <a:t> </a:t>
            </a:r>
          </a:p>
          <a:p>
            <a:endParaRPr lang="it-IT" sz="1700" dirty="0" smtClean="0">
              <a:solidFill>
                <a:schemeClr val="accent2">
                  <a:lumMod val="50000"/>
                </a:schemeClr>
              </a:solidFill>
            </a:endParaRPr>
          </a:p>
          <a:p>
            <a:endParaRPr lang="it-IT" sz="1700" dirty="0" smtClean="0">
              <a:solidFill>
                <a:schemeClr val="accent2">
                  <a:lumMod val="50000"/>
                </a:schemeClr>
              </a:solidFill>
            </a:endParaRPr>
          </a:p>
          <a:p>
            <a:pPr>
              <a:buFont typeface="Wingdings" pitchFamily="2" charset="2"/>
              <a:buChar char="v"/>
            </a:pPr>
            <a:r>
              <a:rPr lang="it-IT" sz="1700" dirty="0" smtClean="0">
                <a:solidFill>
                  <a:schemeClr val="accent2">
                    <a:lumMod val="50000"/>
                  </a:schemeClr>
                </a:solidFill>
              </a:rPr>
              <a:t>“</a:t>
            </a:r>
            <a:r>
              <a:rPr lang="it-IT" sz="1700" i="1" dirty="0" smtClean="0">
                <a:solidFill>
                  <a:schemeClr val="accent2">
                    <a:lumMod val="50000"/>
                  </a:schemeClr>
                </a:solidFill>
              </a:rPr>
              <a:t>La via della conoscenza è la medesima di quella dell’errore</a:t>
            </a:r>
            <a:r>
              <a:rPr lang="it-IT" sz="1700" dirty="0" smtClean="0">
                <a:solidFill>
                  <a:schemeClr val="accent2">
                    <a:lumMod val="50000"/>
                  </a:schemeClr>
                </a:solidFill>
              </a:rPr>
              <a:t>”</a:t>
            </a:r>
          </a:p>
          <a:p>
            <a:pPr>
              <a:buNone/>
            </a:pPr>
            <a:r>
              <a:rPr lang="it-IT" sz="1700" dirty="0" smtClean="0">
                <a:solidFill>
                  <a:schemeClr val="accent2">
                    <a:lumMod val="50000"/>
                  </a:schemeClr>
                </a:solidFill>
              </a:rPr>
              <a:t>       (H. </a:t>
            </a:r>
            <a:r>
              <a:rPr lang="it-IT" sz="1700" dirty="0" err="1" smtClean="0">
                <a:solidFill>
                  <a:schemeClr val="accent2">
                    <a:lumMod val="50000"/>
                  </a:schemeClr>
                </a:solidFill>
              </a:rPr>
              <a:t>Reinchenbach</a:t>
            </a:r>
            <a:r>
              <a:rPr lang="it-IT" sz="1700" dirty="0" smtClean="0">
                <a:solidFill>
                  <a:schemeClr val="accent2">
                    <a:lumMod val="50000"/>
                  </a:schemeClr>
                </a:solidFill>
              </a:rPr>
              <a:t>)</a:t>
            </a:r>
            <a:endParaRPr lang="it-IT" sz="1700" b="1" dirty="0" smtClean="0">
              <a:solidFill>
                <a:schemeClr val="accent2">
                  <a:lumMod val="50000"/>
                </a:schemeClr>
              </a:solidFill>
            </a:endParaRPr>
          </a:p>
          <a:p>
            <a:endParaRPr lang="it-IT" sz="1600" dirty="0" smtClean="0"/>
          </a:p>
          <a:p>
            <a:endParaRPr lang="it-IT" sz="1600" dirty="0" smtClean="0"/>
          </a:p>
          <a:p>
            <a:pPr algn="just"/>
            <a:endParaRPr lang="it-IT" sz="1600" dirty="0" smtClean="0"/>
          </a:p>
          <a:p>
            <a:pPr algn="just"/>
            <a:endParaRPr lang="it-IT" sz="1500" dirty="0"/>
          </a:p>
        </p:txBody>
      </p:sp>
    </p:spTree>
    <p:extLst>
      <p:ext uri="{BB962C8B-B14F-4D97-AF65-F5344CB8AC3E}">
        <p14:creationId xmlns:p14="http://schemas.microsoft.com/office/powerpoint/2010/main" val="38421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ox(i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ox(in)">
                                      <p:cBhvr>
                                        <p:cTn id="47" dur="500"/>
                                        <p:tgtEl>
                                          <p:spTgt spid="3">
                                            <p:txEl>
                                              <p:pRg st="9" end="9"/>
                                            </p:txEl>
                                          </p:spTgt>
                                        </p:tgtEl>
                                      </p:cBhvr>
                                    </p:animEffect>
                                  </p:childTnLst>
                                </p:cTn>
                              </p:par>
                              <p:par>
                                <p:cTn id="48" presetID="4" presetClass="entr" presetSubtype="16" fill="hold" nodeType="with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box(in)">
                                      <p:cBhvr>
                                        <p:cTn id="5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88640"/>
            <a:ext cx="7457256" cy="648072"/>
          </a:xfrm>
        </p:spPr>
        <p:txBody>
          <a:bodyPr>
            <a:noAutofit/>
          </a:bodyPr>
          <a:lstStyle/>
          <a:p>
            <a:pPr algn="ctr"/>
            <a:r>
              <a:rPr lang="it-IT" sz="2000" b="1" i="1" dirty="0" smtClean="0">
                <a:solidFill>
                  <a:schemeClr val="accent1">
                    <a:lumMod val="75000"/>
                  </a:schemeClr>
                </a:solidFill>
              </a:rPr>
              <a:t>A)..ALCUNI SUGGERIMENTI PRATICI PER </a:t>
            </a:r>
            <a:br>
              <a:rPr lang="it-IT" sz="2000" b="1" i="1" dirty="0" smtClean="0">
                <a:solidFill>
                  <a:schemeClr val="accent1">
                    <a:lumMod val="75000"/>
                  </a:schemeClr>
                </a:solidFill>
              </a:rPr>
            </a:br>
            <a:r>
              <a:rPr lang="it-IT" sz="2000" b="1" i="1" dirty="0" smtClean="0">
                <a:solidFill>
                  <a:schemeClr val="accent1">
                    <a:lumMod val="75000"/>
                  </a:schemeClr>
                </a:solidFill>
              </a:rPr>
              <a:t>UNA COMUNICAZIONE EFFICACE..</a:t>
            </a:r>
            <a:endParaRPr lang="it-IT" sz="2000" b="1" i="1" dirty="0">
              <a:solidFill>
                <a:schemeClr val="accent1">
                  <a:lumMod val="75000"/>
                </a:schemeClr>
              </a:solidFill>
            </a:endParaRPr>
          </a:p>
        </p:txBody>
      </p:sp>
      <p:sp>
        <p:nvSpPr>
          <p:cNvPr id="3" name="Segnaposto contenuto 2"/>
          <p:cNvSpPr>
            <a:spLocks noGrp="1"/>
          </p:cNvSpPr>
          <p:nvPr>
            <p:ph sz="quarter" idx="1"/>
          </p:nvPr>
        </p:nvSpPr>
        <p:spPr>
          <a:xfrm>
            <a:off x="467544" y="980728"/>
            <a:ext cx="7457256" cy="5493224"/>
          </a:xfrm>
        </p:spPr>
        <p:txBody>
          <a:bodyPr>
            <a:normAutofit lnSpcReduction="10000"/>
          </a:bodyPr>
          <a:lstStyle/>
          <a:p>
            <a:pPr algn="just">
              <a:buNone/>
            </a:pPr>
            <a:r>
              <a:rPr lang="it-IT" sz="1600" b="1" dirty="0" smtClean="0">
                <a:solidFill>
                  <a:schemeClr val="accent2">
                    <a:lumMod val="50000"/>
                  </a:schemeClr>
                </a:solidFill>
              </a:rPr>
              <a:t>Chi comunica vuole esprimere un messaggio, ma deve preoccuparsi anche che il messaggio sia compreso (attenzione auto ed </a:t>
            </a:r>
            <a:r>
              <a:rPr lang="it-IT" sz="1600" b="1" dirty="0" err="1" smtClean="0">
                <a:solidFill>
                  <a:schemeClr val="accent2">
                    <a:lumMod val="50000"/>
                  </a:schemeClr>
                </a:solidFill>
              </a:rPr>
              <a:t>eterocentrata</a:t>
            </a:r>
            <a:r>
              <a:rPr lang="it-IT" sz="1600" b="1" dirty="0" smtClean="0">
                <a:solidFill>
                  <a:schemeClr val="accent2">
                    <a:lumMod val="50000"/>
                  </a:schemeClr>
                </a:solidFill>
              </a:rPr>
              <a:t>)</a:t>
            </a:r>
          </a:p>
          <a:p>
            <a:pPr>
              <a:buFont typeface="Wingdings" pitchFamily="2" charset="2"/>
              <a:buChar char="v"/>
            </a:pPr>
            <a:endParaRPr lang="it-IT" sz="1600" b="1" dirty="0" smtClean="0">
              <a:solidFill>
                <a:schemeClr val="accent2">
                  <a:lumMod val="50000"/>
                </a:schemeClr>
              </a:solidFill>
            </a:endParaRPr>
          </a:p>
          <a:p>
            <a:pPr>
              <a:buFont typeface="Wingdings" pitchFamily="2" charset="2"/>
              <a:buChar char="v"/>
            </a:pPr>
            <a:r>
              <a:rPr lang="it-IT" sz="1600" b="1" dirty="0" smtClean="0">
                <a:solidFill>
                  <a:schemeClr val="accent2">
                    <a:lumMod val="50000"/>
                  </a:schemeClr>
                </a:solidFill>
              </a:rPr>
              <a:t>Valorizzare il contributo di ogni componente del gruppo</a:t>
            </a:r>
          </a:p>
          <a:p>
            <a:pPr>
              <a:buFont typeface="Wingdings" pitchFamily="2" charset="2"/>
              <a:buChar char="v"/>
            </a:pPr>
            <a:r>
              <a:rPr lang="it-IT" sz="1600" b="1" dirty="0" smtClean="0">
                <a:solidFill>
                  <a:schemeClr val="accent2">
                    <a:lumMod val="50000"/>
                  </a:schemeClr>
                </a:solidFill>
              </a:rPr>
              <a:t>Incoraggiare e stimolare la capacità di ascolto (troppo trascurata nel mondo occidentale)</a:t>
            </a:r>
          </a:p>
          <a:p>
            <a:pPr>
              <a:buFont typeface="Wingdings" pitchFamily="2" charset="2"/>
              <a:buChar char="v"/>
            </a:pPr>
            <a:r>
              <a:rPr lang="it-IT" sz="1600" b="1" dirty="0" smtClean="0">
                <a:solidFill>
                  <a:schemeClr val="accent2">
                    <a:lumMod val="50000"/>
                  </a:schemeClr>
                </a:solidFill>
              </a:rPr>
              <a:t>Ricercare e incontrare lo sguardo di tutti i membri del gruppo</a:t>
            </a:r>
          </a:p>
          <a:p>
            <a:pPr>
              <a:buFont typeface="Wingdings" pitchFamily="2" charset="2"/>
              <a:buChar char="v"/>
            </a:pPr>
            <a:r>
              <a:rPr lang="it-IT" sz="1600" b="1" dirty="0" smtClean="0">
                <a:solidFill>
                  <a:schemeClr val="accent2">
                    <a:lumMod val="50000"/>
                  </a:schemeClr>
                </a:solidFill>
              </a:rPr>
              <a:t>Non monopolizzare il discorso</a:t>
            </a:r>
          </a:p>
          <a:p>
            <a:pPr>
              <a:buFont typeface="Wingdings" pitchFamily="2" charset="2"/>
              <a:buChar char="v"/>
            </a:pPr>
            <a:r>
              <a:rPr lang="it-IT" sz="1600" b="1" dirty="0" smtClean="0">
                <a:solidFill>
                  <a:schemeClr val="accent2">
                    <a:lumMod val="50000"/>
                  </a:schemeClr>
                </a:solidFill>
              </a:rPr>
              <a:t>Esprimersi in maniera chiara, concisa e concreta (soprattutto con i bambini e con i preadolescenti). Il messaggio deve essere cioè:</a:t>
            </a:r>
          </a:p>
          <a:p>
            <a:pPr marL="342900" indent="-342900">
              <a:buFont typeface="+mj-lt"/>
              <a:buAutoNum type="alphaLcParenR"/>
            </a:pPr>
            <a:r>
              <a:rPr lang="it-IT" sz="1600" b="1" dirty="0" smtClean="0">
                <a:solidFill>
                  <a:schemeClr val="accent2">
                    <a:lumMod val="50000"/>
                  </a:schemeClr>
                </a:solidFill>
              </a:rPr>
              <a:t>Personalizzato (chi si esprime deve farlo in prima persona)</a:t>
            </a:r>
          </a:p>
          <a:p>
            <a:pPr marL="342900" indent="-342900">
              <a:buFont typeface="+mj-lt"/>
              <a:buAutoNum type="alphaLcParenR"/>
            </a:pPr>
            <a:r>
              <a:rPr lang="it-IT" sz="1600" b="1" dirty="0" smtClean="0">
                <a:solidFill>
                  <a:schemeClr val="accent2">
                    <a:lumMod val="50000"/>
                  </a:schemeClr>
                </a:solidFill>
              </a:rPr>
              <a:t>Completo (deve contenere tutte le informazioni necessarie al ricevente)</a:t>
            </a:r>
          </a:p>
          <a:p>
            <a:pPr marL="342900" indent="-342900">
              <a:buFont typeface="+mj-lt"/>
              <a:buAutoNum type="alphaLcParenR"/>
            </a:pPr>
            <a:r>
              <a:rPr lang="it-IT" sz="1600" b="1" dirty="0" smtClean="0">
                <a:solidFill>
                  <a:schemeClr val="accent2">
                    <a:lumMod val="50000"/>
                  </a:schemeClr>
                </a:solidFill>
              </a:rPr>
              <a:t>Ridondante (il contenuto deve essere ripetuto attraverso canali comunicativi diversi, come esempi verbali, filmati, disegni e fotografie, similitudini e metafore, letture, fiabe,  </a:t>
            </a:r>
            <a:r>
              <a:rPr lang="it-IT" sz="1600" b="1" dirty="0" err="1" smtClean="0">
                <a:solidFill>
                  <a:schemeClr val="accent2">
                    <a:lumMod val="50000"/>
                  </a:schemeClr>
                </a:solidFill>
              </a:rPr>
              <a:t>ecc…</a:t>
            </a:r>
            <a:r>
              <a:rPr lang="it-IT" sz="1600" b="1" dirty="0" smtClean="0">
                <a:solidFill>
                  <a:schemeClr val="accent2">
                    <a:lumMod val="50000"/>
                  </a:schemeClr>
                </a:solidFill>
              </a:rPr>
              <a:t>), soprattutto nel caso della primissima infanzia</a:t>
            </a:r>
          </a:p>
          <a:p>
            <a:pPr marL="342900" indent="-342900">
              <a:buFont typeface="+mj-lt"/>
              <a:buAutoNum type="alphaLcParenR"/>
            </a:pPr>
            <a:r>
              <a:rPr lang="it-IT" sz="1600" b="1" dirty="0" smtClean="0">
                <a:solidFill>
                  <a:schemeClr val="accent2">
                    <a:lumMod val="50000"/>
                  </a:schemeClr>
                </a:solidFill>
              </a:rPr>
              <a:t>Congruente (il linguaggio verbale deve essere congruente con quello non verbale. Ad esempio non si deve ridere dicendo cose serie, soprattutto nel caso della primissima infanzia)</a:t>
            </a:r>
          </a:p>
          <a:p>
            <a:pPr>
              <a:buFont typeface="Wingdings" pitchFamily="2" charset="2"/>
              <a:buChar char="v"/>
            </a:pPr>
            <a:endParaRPr lang="it-IT" sz="1600" dirty="0" smtClean="0"/>
          </a:p>
          <a:p>
            <a:pPr>
              <a:buNone/>
            </a:pPr>
            <a:endParaRPr lang="it-IT" sz="1600" dirty="0" smtClean="0"/>
          </a:p>
          <a:p>
            <a:pPr>
              <a:buNone/>
            </a:pPr>
            <a:endParaRPr lang="it-IT" sz="1600" dirty="0" smtClean="0"/>
          </a:p>
          <a:p>
            <a:pPr>
              <a:buNone/>
            </a:pPr>
            <a:endParaRPr lang="it-IT" sz="1600" dirty="0" smtClean="0"/>
          </a:p>
        </p:txBody>
      </p:sp>
    </p:spTree>
    <p:extLst>
      <p:ext uri="{BB962C8B-B14F-4D97-AF65-F5344CB8AC3E}">
        <p14:creationId xmlns:p14="http://schemas.microsoft.com/office/powerpoint/2010/main" val="16817357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ox(in)">
                                      <p:cBhvr>
                                        <p:cTn id="42" dur="500"/>
                                        <p:tgtEl>
                                          <p:spTgt spid="3">
                                            <p:txEl>
                                              <p:pRg st="7" end="7"/>
                                            </p:txEl>
                                          </p:spTgt>
                                        </p:tgtEl>
                                      </p:cBhvr>
                                    </p:animEffect>
                                  </p:childTnLst>
                                </p:cTn>
                              </p:par>
                              <p:par>
                                <p:cTn id="43" presetID="4" presetClass="entr" presetSubtype="16"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box(in)">
                                      <p:cBhvr>
                                        <p:cTn id="45" dur="500"/>
                                        <p:tgtEl>
                                          <p:spTgt spid="3">
                                            <p:txEl>
                                              <p:pRg st="8" end="8"/>
                                            </p:txEl>
                                          </p:spTgt>
                                        </p:tgtEl>
                                      </p:cBhvr>
                                    </p:animEffect>
                                  </p:childTnLst>
                                </p:cTn>
                              </p:par>
                              <p:par>
                                <p:cTn id="46" presetID="4" presetClass="entr" presetSubtype="16" fill="hold" nodeType="with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box(in)">
                                      <p:cBhvr>
                                        <p:cTn id="48" dur="500"/>
                                        <p:tgtEl>
                                          <p:spTgt spid="3">
                                            <p:txEl>
                                              <p:pRg st="9" end="9"/>
                                            </p:txEl>
                                          </p:spTgt>
                                        </p:tgtEl>
                                      </p:cBhvr>
                                    </p:animEffect>
                                  </p:childTnLst>
                                </p:cTn>
                              </p:par>
                              <p:par>
                                <p:cTn id="49" presetID="4" presetClass="entr" presetSubtype="16"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box(in)">
                                      <p:cBhvr>
                                        <p:cTn id="5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74638"/>
            <a:ext cx="7457256" cy="778098"/>
          </a:xfrm>
        </p:spPr>
        <p:txBody>
          <a:bodyPr>
            <a:normAutofit/>
          </a:bodyPr>
          <a:lstStyle/>
          <a:p>
            <a:pPr algn="ctr"/>
            <a:r>
              <a:rPr lang="it-IT" sz="2000" b="1" i="1" dirty="0" smtClean="0">
                <a:solidFill>
                  <a:schemeClr val="accent1">
                    <a:lumMod val="75000"/>
                  </a:schemeClr>
                </a:solidFill>
              </a:rPr>
              <a:t>B)..ALCUNI SUGGERIMENTI PRATICI PER </a:t>
            </a:r>
            <a:br>
              <a:rPr lang="it-IT" sz="2000" b="1" i="1" dirty="0" smtClean="0">
                <a:solidFill>
                  <a:schemeClr val="accent1">
                    <a:lumMod val="75000"/>
                  </a:schemeClr>
                </a:solidFill>
              </a:rPr>
            </a:br>
            <a:r>
              <a:rPr lang="it-IT" sz="2000" b="1" i="1" dirty="0" smtClean="0">
                <a:solidFill>
                  <a:schemeClr val="accent1">
                    <a:lumMod val="75000"/>
                  </a:schemeClr>
                </a:solidFill>
              </a:rPr>
              <a:t>UNA COMUNICAZIONE EFFICACE..</a:t>
            </a:r>
            <a:endParaRPr lang="it-IT" sz="2000" b="1" i="1" dirty="0"/>
          </a:p>
        </p:txBody>
      </p:sp>
      <p:sp>
        <p:nvSpPr>
          <p:cNvPr id="3" name="Segnaposto contenuto 2"/>
          <p:cNvSpPr>
            <a:spLocks noGrp="1"/>
          </p:cNvSpPr>
          <p:nvPr>
            <p:ph sz="quarter" idx="1"/>
          </p:nvPr>
        </p:nvSpPr>
        <p:spPr>
          <a:xfrm>
            <a:off x="467544" y="1196752"/>
            <a:ext cx="7467600" cy="5400600"/>
          </a:xfrm>
        </p:spPr>
        <p:txBody>
          <a:bodyPr>
            <a:noAutofit/>
          </a:bodyPr>
          <a:lstStyle/>
          <a:p>
            <a:pPr algn="just">
              <a:buFont typeface="Wingdings" pitchFamily="2" charset="2"/>
              <a:buChar char="v"/>
            </a:pPr>
            <a:r>
              <a:rPr lang="it-IT" sz="1500" b="1" dirty="0" smtClean="0">
                <a:solidFill>
                  <a:schemeClr val="accent2">
                    <a:lumMod val="50000"/>
                  </a:schemeClr>
                </a:solidFill>
              </a:rPr>
              <a:t>Non interrompere chi sta parlando</a:t>
            </a:r>
          </a:p>
          <a:p>
            <a:pPr algn="just">
              <a:buFont typeface="Wingdings" pitchFamily="2" charset="2"/>
              <a:buChar char="v"/>
            </a:pPr>
            <a:r>
              <a:rPr lang="it-IT" sz="1500" b="1" dirty="0" smtClean="0">
                <a:solidFill>
                  <a:schemeClr val="accent2">
                    <a:lumMod val="50000"/>
                  </a:schemeClr>
                </a:solidFill>
              </a:rPr>
              <a:t>Discutere su idee, non su persone</a:t>
            </a:r>
          </a:p>
          <a:p>
            <a:pPr algn="just">
              <a:buFont typeface="Wingdings" pitchFamily="2" charset="2"/>
              <a:buChar char="v"/>
            </a:pPr>
            <a:r>
              <a:rPr lang="it-IT" sz="1500" b="1" dirty="0" smtClean="0">
                <a:solidFill>
                  <a:schemeClr val="accent2">
                    <a:lumMod val="50000"/>
                  </a:schemeClr>
                </a:solidFill>
              </a:rPr>
              <a:t>Verificare se l’interlocutore abbia compreso ciò che è stato detto (feedback)</a:t>
            </a:r>
          </a:p>
          <a:p>
            <a:pPr algn="just">
              <a:buFont typeface="Wingdings" pitchFamily="2" charset="2"/>
              <a:buChar char="v"/>
            </a:pPr>
            <a:r>
              <a:rPr lang="it-IT" sz="1500" b="1" dirty="0" smtClean="0">
                <a:solidFill>
                  <a:schemeClr val="accent2">
                    <a:lumMod val="50000"/>
                  </a:schemeClr>
                </a:solidFill>
              </a:rPr>
              <a:t>Evitare di comunicare sentimenti ed emozioni in maniera indiretta</a:t>
            </a:r>
          </a:p>
          <a:p>
            <a:pPr algn="just">
              <a:buFont typeface="Wingdings" pitchFamily="2" charset="2"/>
              <a:buChar char="v"/>
            </a:pPr>
            <a:r>
              <a:rPr lang="it-IT" sz="1500" b="1" dirty="0" smtClean="0">
                <a:solidFill>
                  <a:schemeClr val="accent2">
                    <a:lumMod val="50000"/>
                  </a:schemeClr>
                </a:solidFill>
              </a:rPr>
              <a:t>La comunicazione indiretta, purtroppo la più usata, è inefficace, poiché il ricevente si sente sminuito, accusato, rifiutato, senza capirne le ragioni</a:t>
            </a:r>
          </a:p>
          <a:p>
            <a:pPr algn="just">
              <a:buFont typeface="Wingdings" pitchFamily="2" charset="2"/>
              <a:buChar char="v"/>
            </a:pPr>
            <a:r>
              <a:rPr lang="it-IT" sz="1500" b="1" dirty="0" smtClean="0">
                <a:solidFill>
                  <a:schemeClr val="accent2">
                    <a:lumMod val="50000"/>
                  </a:schemeClr>
                </a:solidFill>
              </a:rPr>
              <a:t>Soprattutto con la primissima infanzia (ma non solo), è opportuno articolare il messaggio alla prima persona, con atteggiamento </a:t>
            </a:r>
            <a:r>
              <a:rPr lang="it-IT" sz="1500" b="1" dirty="0" err="1" smtClean="0">
                <a:solidFill>
                  <a:schemeClr val="accent2">
                    <a:lumMod val="50000"/>
                  </a:schemeClr>
                </a:solidFill>
              </a:rPr>
              <a:t>eterocentrato</a:t>
            </a:r>
            <a:r>
              <a:rPr lang="it-IT" sz="1500" b="1" dirty="0" smtClean="0">
                <a:solidFill>
                  <a:schemeClr val="accent2">
                    <a:lumMod val="50000"/>
                  </a:schemeClr>
                </a:solidFill>
              </a:rPr>
              <a:t>, esprimendo il sentimento provato e ciò che lo ha determinato, e descrivendolo nei seguenti modi:</a:t>
            </a:r>
          </a:p>
          <a:p>
            <a:pPr marL="342900" indent="-342900" algn="just">
              <a:buFont typeface="+mj-lt"/>
              <a:buAutoNum type="alphaLcParenR"/>
            </a:pPr>
            <a:r>
              <a:rPr lang="it-IT" sz="1500" b="1" dirty="0" smtClean="0">
                <a:solidFill>
                  <a:schemeClr val="accent2">
                    <a:lumMod val="50000"/>
                  </a:schemeClr>
                </a:solidFill>
              </a:rPr>
              <a:t>Nominare il sentimento (“Mi sento felice”)</a:t>
            </a:r>
          </a:p>
          <a:p>
            <a:pPr marL="342900" indent="-342900" algn="just">
              <a:buFont typeface="+mj-lt"/>
              <a:buAutoNum type="alphaLcParenR"/>
            </a:pPr>
            <a:r>
              <a:rPr lang="it-IT" sz="1500" b="1" dirty="0" smtClean="0">
                <a:solidFill>
                  <a:schemeClr val="accent2">
                    <a:lumMod val="50000"/>
                  </a:schemeClr>
                </a:solidFill>
              </a:rPr>
              <a:t>Usare una similitudine (“Mi sento come se fossi al settimo cielo”)</a:t>
            </a:r>
          </a:p>
          <a:p>
            <a:pPr marL="342900" indent="-342900" algn="just">
              <a:buFont typeface="+mj-lt"/>
              <a:buAutoNum type="alphaLcParenR"/>
            </a:pPr>
            <a:r>
              <a:rPr lang="it-IT" sz="1500" b="1" dirty="0" smtClean="0">
                <a:solidFill>
                  <a:schemeClr val="accent2">
                    <a:lumMod val="50000"/>
                  </a:schemeClr>
                </a:solidFill>
              </a:rPr>
              <a:t>Esprimere l’azione che il sentimento spinge a compiere (“Vorrei abbracciarti”)</a:t>
            </a:r>
          </a:p>
          <a:p>
            <a:pPr marL="342900" indent="-342900" algn="just">
              <a:buFont typeface="+mj-lt"/>
              <a:buAutoNum type="alphaLcParenR"/>
            </a:pPr>
            <a:r>
              <a:rPr lang="it-IT" sz="1500" b="1" dirty="0" smtClean="0">
                <a:solidFill>
                  <a:schemeClr val="accent2">
                    <a:lumMod val="50000"/>
                  </a:schemeClr>
                </a:solidFill>
              </a:rPr>
              <a:t>Evocare un’immagine collegata al sentimento (“Mi sento come un bambino di fronte alla Nutella”).</a:t>
            </a:r>
          </a:p>
          <a:p>
            <a:endParaRPr lang="it-IT" sz="1500" b="1" dirty="0"/>
          </a:p>
        </p:txBody>
      </p:sp>
    </p:spTree>
    <p:extLst>
      <p:ext uri="{BB962C8B-B14F-4D97-AF65-F5344CB8AC3E}">
        <p14:creationId xmlns:p14="http://schemas.microsoft.com/office/powerpoint/2010/main" val="766765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7467600" cy="648072"/>
          </a:xfrm>
        </p:spPr>
        <p:txBody>
          <a:bodyPr>
            <a:normAutofit/>
          </a:bodyPr>
          <a:lstStyle/>
          <a:p>
            <a:pPr algn="ctr"/>
            <a:r>
              <a:rPr lang="it-IT" sz="2000" b="1" i="1" dirty="0" smtClean="0">
                <a:solidFill>
                  <a:schemeClr val="accent1">
                    <a:lumMod val="75000"/>
                  </a:schemeClr>
                </a:solidFill>
              </a:rPr>
              <a:t>COMUNICAZIONE DIRETTA E INDIRETTA</a:t>
            </a:r>
            <a:endParaRPr lang="it-IT" sz="2000" b="1" i="1" dirty="0">
              <a:solidFill>
                <a:schemeClr val="accent1">
                  <a:lumMod val="75000"/>
                </a:schemeClr>
              </a:solidFill>
            </a:endParaRPr>
          </a:p>
        </p:txBody>
      </p:sp>
      <p:graphicFrame>
        <p:nvGraphicFramePr>
          <p:cNvPr id="4" name="Segnaposto contenuto 3"/>
          <p:cNvGraphicFramePr>
            <a:graphicFrameLocks noGrp="1"/>
          </p:cNvGraphicFramePr>
          <p:nvPr>
            <p:ph sz="quarter" idx="1"/>
          </p:nvPr>
        </p:nvGraphicFramePr>
        <p:xfrm>
          <a:off x="467544" y="1556792"/>
          <a:ext cx="7467600" cy="3855720"/>
        </p:xfrm>
        <a:graphic>
          <a:graphicData uri="http://schemas.openxmlformats.org/drawingml/2006/table">
            <a:tbl>
              <a:tblPr firstRow="1" bandRow="1">
                <a:tableStyleId>{5C22544A-7EE6-4342-B048-85BDC9FD1C3A}</a:tableStyleId>
              </a:tblPr>
              <a:tblGrid>
                <a:gridCol w="1584176"/>
                <a:gridCol w="2880320"/>
                <a:gridCol w="3003104"/>
              </a:tblGrid>
              <a:tr h="370840">
                <a:tc>
                  <a:txBody>
                    <a:bodyPr/>
                    <a:lstStyle/>
                    <a:p>
                      <a:endParaRPr lang="it-IT" dirty="0"/>
                    </a:p>
                  </a:txBody>
                  <a:tcPr/>
                </a:tc>
                <a:tc>
                  <a:txBody>
                    <a:bodyPr/>
                    <a:lstStyle/>
                    <a:p>
                      <a:r>
                        <a:rPr lang="it-IT" sz="1200" dirty="0" smtClean="0"/>
                        <a:t>COMUNICAZIONE INDIRETTA</a:t>
                      </a:r>
                      <a:endParaRPr lang="it-IT" sz="1200" dirty="0"/>
                    </a:p>
                  </a:txBody>
                  <a:tcPr/>
                </a:tc>
                <a:tc>
                  <a:txBody>
                    <a:bodyPr/>
                    <a:lstStyle/>
                    <a:p>
                      <a:r>
                        <a:rPr lang="it-IT" sz="1200" dirty="0" smtClean="0"/>
                        <a:t>COMUNICAZIONE DIRETTA</a:t>
                      </a:r>
                      <a:endParaRPr lang="it-IT" sz="1200" dirty="0"/>
                    </a:p>
                  </a:txBody>
                  <a:tcPr/>
                </a:tc>
              </a:tr>
              <a:tr h="370840">
                <a:tc>
                  <a:txBody>
                    <a:bodyPr/>
                    <a:lstStyle/>
                    <a:p>
                      <a:r>
                        <a:rPr lang="it-IT" sz="1200" b="1" dirty="0" smtClean="0">
                          <a:solidFill>
                            <a:schemeClr val="accent2">
                              <a:lumMod val="50000"/>
                            </a:schemeClr>
                          </a:solidFill>
                        </a:rPr>
                        <a:t>Etichetta</a:t>
                      </a:r>
                      <a:endParaRPr lang="it-IT" sz="1200" b="1" dirty="0">
                        <a:solidFill>
                          <a:schemeClr val="accent2">
                            <a:lumMod val="50000"/>
                          </a:schemeClr>
                        </a:solidFill>
                      </a:endParaRPr>
                    </a:p>
                  </a:txBody>
                  <a:tcPr/>
                </a:tc>
                <a:tc>
                  <a:txBody>
                    <a:bodyPr/>
                    <a:lstStyle/>
                    <a:p>
                      <a:r>
                        <a:rPr lang="it-IT" sz="1200" b="1" dirty="0" smtClean="0">
                          <a:solidFill>
                            <a:schemeClr val="accent2">
                              <a:lumMod val="50000"/>
                            </a:schemeClr>
                          </a:solidFill>
                        </a:rPr>
                        <a:t>“Sei sempre offensivo, ostile, centrato su di te”</a:t>
                      </a:r>
                      <a:endParaRPr lang="it-IT" sz="1200" b="1" dirty="0">
                        <a:solidFill>
                          <a:schemeClr val="accent2">
                            <a:lumMod val="50000"/>
                          </a:schemeClr>
                        </a:solidFill>
                      </a:endParaRPr>
                    </a:p>
                  </a:txBody>
                  <a:tcPr/>
                </a:tc>
                <a:tc>
                  <a:txBody>
                    <a:bodyPr/>
                    <a:lstStyle/>
                    <a:p>
                      <a:r>
                        <a:rPr lang="it-IT" sz="1200" b="1" dirty="0" smtClean="0">
                          <a:solidFill>
                            <a:schemeClr val="accent2">
                              <a:lumMod val="50000"/>
                            </a:schemeClr>
                          </a:solidFill>
                        </a:rPr>
                        <a:t>“Quando mi interrompi mi arrabbio”</a:t>
                      </a:r>
                      <a:endParaRPr lang="it-IT" sz="1200" b="1" dirty="0">
                        <a:solidFill>
                          <a:schemeClr val="accent2">
                            <a:lumMod val="50000"/>
                          </a:schemeClr>
                        </a:solidFill>
                      </a:endParaRPr>
                    </a:p>
                  </a:txBody>
                  <a:tcPr/>
                </a:tc>
              </a:tr>
              <a:tr h="370840">
                <a:tc>
                  <a:txBody>
                    <a:bodyPr/>
                    <a:lstStyle/>
                    <a:p>
                      <a:r>
                        <a:rPr lang="it-IT" sz="1200" b="1" dirty="0" smtClean="0">
                          <a:solidFill>
                            <a:schemeClr val="accent2">
                              <a:lumMod val="50000"/>
                            </a:schemeClr>
                          </a:solidFill>
                        </a:rPr>
                        <a:t>Domande</a:t>
                      </a:r>
                      <a:endParaRPr lang="it-IT" sz="1200" b="1" dirty="0">
                        <a:solidFill>
                          <a:schemeClr val="accent2">
                            <a:lumMod val="50000"/>
                          </a:schemeClr>
                        </a:solidFill>
                      </a:endParaRPr>
                    </a:p>
                  </a:txBody>
                  <a:tcPr/>
                </a:tc>
                <a:tc>
                  <a:txBody>
                    <a:bodyPr/>
                    <a:lstStyle/>
                    <a:p>
                      <a:r>
                        <a:rPr lang="it-IT" sz="1200" b="1" dirty="0" smtClean="0">
                          <a:solidFill>
                            <a:schemeClr val="accent2">
                              <a:lumMod val="50000"/>
                            </a:schemeClr>
                          </a:solidFill>
                        </a:rPr>
                        <a:t>“Sei sempre così matto?”</a:t>
                      </a:r>
                      <a:endParaRPr lang="it-IT" sz="1200" b="1" dirty="0">
                        <a:solidFill>
                          <a:schemeClr val="accent2">
                            <a:lumMod val="50000"/>
                          </a:schemeClr>
                        </a:solidFill>
                      </a:endParaRPr>
                    </a:p>
                  </a:txBody>
                  <a:tcPr/>
                </a:tc>
                <a:tc>
                  <a:txBody>
                    <a:bodyPr/>
                    <a:lstStyle/>
                    <a:p>
                      <a:r>
                        <a:rPr lang="it-IT" sz="1200" b="1" dirty="0" smtClean="0">
                          <a:solidFill>
                            <a:schemeClr val="accent2">
                              <a:lumMod val="50000"/>
                            </a:schemeClr>
                          </a:solidFill>
                        </a:rPr>
                        <a:t>“Stai agendo in un modo che non capisco/che mi sembra strano”</a:t>
                      </a:r>
                      <a:endParaRPr lang="it-IT" sz="1200" b="1" dirty="0">
                        <a:solidFill>
                          <a:schemeClr val="accent2">
                            <a:lumMod val="50000"/>
                          </a:schemeClr>
                        </a:solidFill>
                      </a:endParaRPr>
                    </a:p>
                  </a:txBody>
                  <a:tcPr/>
                </a:tc>
              </a:tr>
              <a:tr h="370840">
                <a:tc>
                  <a:txBody>
                    <a:bodyPr/>
                    <a:lstStyle/>
                    <a:p>
                      <a:r>
                        <a:rPr lang="it-IT" sz="1200" b="1" dirty="0" smtClean="0">
                          <a:solidFill>
                            <a:schemeClr val="accent2">
                              <a:lumMod val="50000"/>
                            </a:schemeClr>
                          </a:solidFill>
                        </a:rPr>
                        <a:t>Accuse</a:t>
                      </a:r>
                      <a:endParaRPr lang="it-IT" sz="1200" b="1" dirty="0">
                        <a:solidFill>
                          <a:schemeClr val="accent2">
                            <a:lumMod val="50000"/>
                          </a:schemeClr>
                        </a:solidFill>
                      </a:endParaRPr>
                    </a:p>
                  </a:txBody>
                  <a:tcPr/>
                </a:tc>
                <a:tc>
                  <a:txBody>
                    <a:bodyPr/>
                    <a:lstStyle/>
                    <a:p>
                      <a:r>
                        <a:rPr lang="it-IT" sz="1200" b="1" dirty="0" smtClean="0">
                          <a:solidFill>
                            <a:schemeClr val="accent2">
                              <a:lumMod val="50000"/>
                            </a:schemeClr>
                          </a:solidFill>
                        </a:rPr>
                        <a:t>“Non fai</a:t>
                      </a:r>
                      <a:r>
                        <a:rPr lang="it-IT" sz="1200" b="1" baseline="0" dirty="0" smtClean="0">
                          <a:solidFill>
                            <a:schemeClr val="accent2">
                              <a:lumMod val="50000"/>
                            </a:schemeClr>
                          </a:solidFill>
                        </a:rPr>
                        <a:t> mai attenzione a quello che dico”</a:t>
                      </a:r>
                      <a:endParaRPr lang="it-IT" sz="1200" b="1" dirty="0">
                        <a:solidFill>
                          <a:schemeClr val="accent2">
                            <a:lumMod val="50000"/>
                          </a:schemeClr>
                        </a:solidFill>
                      </a:endParaRPr>
                    </a:p>
                  </a:txBody>
                  <a:tcPr/>
                </a:tc>
                <a:tc>
                  <a:txBody>
                    <a:bodyPr/>
                    <a:lstStyle/>
                    <a:p>
                      <a:r>
                        <a:rPr lang="it-IT" sz="1200" b="1" dirty="0" smtClean="0">
                          <a:solidFill>
                            <a:schemeClr val="accent2">
                              <a:lumMod val="50000"/>
                            </a:schemeClr>
                          </a:solidFill>
                        </a:rPr>
                        <a:t>“Quando non fai attenzione a quello che dico, mi sento...”</a:t>
                      </a:r>
                      <a:endParaRPr lang="it-IT" sz="1200" b="1" dirty="0">
                        <a:solidFill>
                          <a:schemeClr val="accent2">
                            <a:lumMod val="50000"/>
                          </a:schemeClr>
                        </a:solidFill>
                      </a:endParaRPr>
                    </a:p>
                  </a:txBody>
                  <a:tcPr/>
                </a:tc>
              </a:tr>
              <a:tr h="370840">
                <a:tc>
                  <a:txBody>
                    <a:bodyPr/>
                    <a:lstStyle/>
                    <a:p>
                      <a:r>
                        <a:rPr lang="it-IT" sz="1200" b="1" dirty="0" smtClean="0">
                          <a:solidFill>
                            <a:schemeClr val="accent2">
                              <a:lumMod val="50000"/>
                            </a:schemeClr>
                          </a:solidFill>
                        </a:rPr>
                        <a:t>Sarcasmo</a:t>
                      </a:r>
                      <a:endParaRPr lang="it-IT" sz="1200" b="1" dirty="0">
                        <a:solidFill>
                          <a:schemeClr val="accent2">
                            <a:lumMod val="50000"/>
                          </a:schemeClr>
                        </a:solidFill>
                      </a:endParaRPr>
                    </a:p>
                  </a:txBody>
                  <a:tcPr/>
                </a:tc>
                <a:tc>
                  <a:txBody>
                    <a:bodyPr/>
                    <a:lstStyle/>
                    <a:p>
                      <a:r>
                        <a:rPr lang="it-IT" sz="1200" b="1" dirty="0" smtClean="0">
                          <a:solidFill>
                            <a:schemeClr val="accent2">
                              <a:lumMod val="50000"/>
                            </a:schemeClr>
                          </a:solidFill>
                        </a:rPr>
                        <a:t>“Meno male, come mai sei arrivato</a:t>
                      </a:r>
                      <a:r>
                        <a:rPr lang="it-IT" sz="1200" b="1" baseline="0" dirty="0" smtClean="0">
                          <a:solidFill>
                            <a:schemeClr val="accent2">
                              <a:lumMod val="50000"/>
                            </a:schemeClr>
                          </a:solidFill>
                        </a:rPr>
                        <a:t> presto</a:t>
                      </a:r>
                      <a:r>
                        <a:rPr lang="it-IT" sz="1200" b="1" dirty="0" smtClean="0">
                          <a:solidFill>
                            <a:schemeClr val="accent2">
                              <a:lumMod val="50000"/>
                            </a:schemeClr>
                          </a:solidFill>
                        </a:rPr>
                        <a:t>?”</a:t>
                      </a:r>
                      <a:endParaRPr lang="it-IT" sz="1200" b="1" dirty="0">
                        <a:solidFill>
                          <a:schemeClr val="accent2">
                            <a:lumMod val="50000"/>
                          </a:schemeClr>
                        </a:solidFill>
                      </a:endParaRPr>
                    </a:p>
                  </a:txBody>
                  <a:tcPr/>
                </a:tc>
                <a:tc>
                  <a:txBody>
                    <a:bodyPr/>
                    <a:lstStyle/>
                    <a:p>
                      <a:r>
                        <a:rPr lang="it-IT" sz="1200" b="1" dirty="0" smtClean="0">
                          <a:solidFill>
                            <a:schemeClr val="accent2">
                              <a:lumMod val="50000"/>
                            </a:schemeClr>
                          </a:solidFill>
                        </a:rPr>
                        <a:t>“Sei in ritardo, e</a:t>
                      </a:r>
                      <a:r>
                        <a:rPr lang="it-IT" sz="1200" b="1" baseline="0" dirty="0" smtClean="0">
                          <a:solidFill>
                            <a:schemeClr val="accent2">
                              <a:lumMod val="50000"/>
                            </a:schemeClr>
                          </a:solidFill>
                        </a:rPr>
                        <a:t> questo mi innervosisce e disturba la lezione”</a:t>
                      </a:r>
                      <a:endParaRPr lang="it-IT" sz="1200" b="1" dirty="0">
                        <a:solidFill>
                          <a:schemeClr val="accent2">
                            <a:lumMod val="50000"/>
                          </a:schemeClr>
                        </a:solidFill>
                      </a:endParaRPr>
                    </a:p>
                  </a:txBody>
                  <a:tcPr/>
                </a:tc>
              </a:tr>
              <a:tr h="370840">
                <a:tc>
                  <a:txBody>
                    <a:bodyPr/>
                    <a:lstStyle/>
                    <a:p>
                      <a:r>
                        <a:rPr lang="it-IT" sz="1200" b="1" dirty="0" smtClean="0">
                          <a:solidFill>
                            <a:schemeClr val="accent2">
                              <a:lumMod val="50000"/>
                            </a:schemeClr>
                          </a:solidFill>
                        </a:rPr>
                        <a:t>Approvazione</a:t>
                      </a:r>
                      <a:endParaRPr lang="it-IT" sz="1200" b="1" dirty="0">
                        <a:solidFill>
                          <a:schemeClr val="accent2">
                            <a:lumMod val="50000"/>
                          </a:schemeClr>
                        </a:solidFill>
                      </a:endParaRPr>
                    </a:p>
                  </a:txBody>
                  <a:tcPr/>
                </a:tc>
                <a:tc>
                  <a:txBody>
                    <a:bodyPr/>
                    <a:lstStyle/>
                    <a:p>
                      <a:r>
                        <a:rPr lang="it-IT" sz="1200" b="1" dirty="0" smtClean="0">
                          <a:solidFill>
                            <a:schemeClr val="accent2">
                              <a:lumMod val="50000"/>
                            </a:schemeClr>
                          </a:solidFill>
                        </a:rPr>
                        <a:t>“Sei meraviglioso!”</a:t>
                      </a:r>
                      <a:endParaRPr lang="it-IT" sz="1200" b="1" dirty="0">
                        <a:solidFill>
                          <a:schemeClr val="accent2">
                            <a:lumMod val="50000"/>
                          </a:schemeClr>
                        </a:solidFill>
                      </a:endParaRPr>
                    </a:p>
                  </a:txBody>
                  <a:tcPr/>
                </a:tc>
                <a:tc>
                  <a:txBody>
                    <a:bodyPr/>
                    <a:lstStyle/>
                    <a:p>
                      <a:r>
                        <a:rPr lang="it-IT" sz="1200" b="1" dirty="0" smtClean="0">
                          <a:solidFill>
                            <a:schemeClr val="accent2">
                              <a:lumMod val="50000"/>
                            </a:schemeClr>
                          </a:solidFill>
                        </a:rPr>
                        <a:t>“Mi piaci </a:t>
                      </a:r>
                      <a:r>
                        <a:rPr lang="it-IT" sz="1200" b="1" dirty="0" err="1" smtClean="0">
                          <a:solidFill>
                            <a:schemeClr val="accent2">
                              <a:lumMod val="50000"/>
                            </a:schemeClr>
                          </a:solidFill>
                        </a:rPr>
                        <a:t>quando…</a:t>
                      </a:r>
                      <a:r>
                        <a:rPr lang="it-IT" sz="1200" b="1" dirty="0" smtClean="0">
                          <a:solidFill>
                            <a:schemeClr val="accent2">
                              <a:lumMod val="50000"/>
                            </a:schemeClr>
                          </a:solidFill>
                        </a:rPr>
                        <a:t>”</a:t>
                      </a:r>
                      <a:endParaRPr lang="it-IT" sz="1200" b="1" dirty="0">
                        <a:solidFill>
                          <a:schemeClr val="accent2">
                            <a:lumMod val="50000"/>
                          </a:schemeClr>
                        </a:solidFill>
                      </a:endParaRPr>
                    </a:p>
                  </a:txBody>
                  <a:tcPr/>
                </a:tc>
              </a:tr>
              <a:tr h="370840">
                <a:tc>
                  <a:txBody>
                    <a:bodyPr/>
                    <a:lstStyle/>
                    <a:p>
                      <a:r>
                        <a:rPr lang="it-IT" sz="1200" b="1" dirty="0" smtClean="0">
                          <a:solidFill>
                            <a:schemeClr val="accent2">
                              <a:lumMod val="50000"/>
                            </a:schemeClr>
                          </a:solidFill>
                        </a:rPr>
                        <a:t>Disapprovazione</a:t>
                      </a:r>
                      <a:endParaRPr lang="it-IT" sz="1200" b="1" dirty="0">
                        <a:solidFill>
                          <a:schemeClr val="accent2">
                            <a:lumMod val="50000"/>
                          </a:schemeClr>
                        </a:solidFill>
                      </a:endParaRPr>
                    </a:p>
                  </a:txBody>
                  <a:tcPr/>
                </a:tc>
                <a:tc>
                  <a:txBody>
                    <a:bodyPr/>
                    <a:lstStyle/>
                    <a:p>
                      <a:r>
                        <a:rPr lang="it-IT" sz="1200" b="1" dirty="0" smtClean="0">
                          <a:solidFill>
                            <a:schemeClr val="accent2">
                              <a:lumMod val="50000"/>
                            </a:schemeClr>
                          </a:solidFill>
                        </a:rPr>
                        <a:t>“Sei terribile!” </a:t>
                      </a:r>
                      <a:endParaRPr lang="it-IT" sz="1200" b="1" dirty="0">
                        <a:solidFill>
                          <a:schemeClr val="accent2">
                            <a:lumMod val="50000"/>
                          </a:schemeClr>
                        </a:solidFill>
                      </a:endParaRPr>
                    </a:p>
                  </a:txBody>
                  <a:tcPr/>
                </a:tc>
                <a:tc>
                  <a:txBody>
                    <a:bodyPr/>
                    <a:lstStyle/>
                    <a:p>
                      <a:r>
                        <a:rPr lang="it-IT" sz="1200" b="1" dirty="0" smtClean="0">
                          <a:solidFill>
                            <a:schemeClr val="accent2">
                              <a:lumMod val="50000"/>
                            </a:schemeClr>
                          </a:solidFill>
                        </a:rPr>
                        <a:t>“Non mi</a:t>
                      </a:r>
                      <a:r>
                        <a:rPr lang="it-IT" sz="1200" b="1" baseline="0" dirty="0" smtClean="0">
                          <a:solidFill>
                            <a:schemeClr val="accent2">
                              <a:lumMod val="50000"/>
                            </a:schemeClr>
                          </a:solidFill>
                        </a:rPr>
                        <a:t> piaci </a:t>
                      </a:r>
                      <a:r>
                        <a:rPr lang="it-IT" sz="1200" b="1" baseline="0" dirty="0" err="1" smtClean="0">
                          <a:solidFill>
                            <a:schemeClr val="accent2">
                              <a:lumMod val="50000"/>
                            </a:schemeClr>
                          </a:solidFill>
                        </a:rPr>
                        <a:t>quando…</a:t>
                      </a:r>
                      <a:r>
                        <a:rPr lang="it-IT" sz="1200" b="1" baseline="0" dirty="0" smtClean="0">
                          <a:solidFill>
                            <a:schemeClr val="accent2">
                              <a:lumMod val="50000"/>
                            </a:schemeClr>
                          </a:solidFill>
                        </a:rPr>
                        <a:t>”</a:t>
                      </a:r>
                      <a:endParaRPr lang="it-IT" sz="1200" b="1" dirty="0">
                        <a:solidFill>
                          <a:schemeClr val="accent2">
                            <a:lumMod val="50000"/>
                          </a:schemeClr>
                        </a:solidFill>
                      </a:endParaRPr>
                    </a:p>
                  </a:txBody>
                  <a:tcPr/>
                </a:tc>
              </a:tr>
              <a:tr h="370840">
                <a:tc>
                  <a:txBody>
                    <a:bodyPr/>
                    <a:lstStyle/>
                    <a:p>
                      <a:r>
                        <a:rPr lang="it-IT" sz="1200" b="1" dirty="0" smtClean="0">
                          <a:solidFill>
                            <a:schemeClr val="accent2">
                              <a:lumMod val="50000"/>
                            </a:schemeClr>
                          </a:solidFill>
                        </a:rPr>
                        <a:t>Attribuire un nome</a:t>
                      </a:r>
                      <a:endParaRPr lang="it-IT" sz="1200" b="1" dirty="0">
                        <a:solidFill>
                          <a:schemeClr val="accent2">
                            <a:lumMod val="50000"/>
                          </a:schemeClr>
                        </a:solidFill>
                      </a:endParaRPr>
                    </a:p>
                  </a:txBody>
                  <a:tcPr/>
                </a:tc>
                <a:tc>
                  <a:txBody>
                    <a:bodyPr/>
                    <a:lstStyle/>
                    <a:p>
                      <a:r>
                        <a:rPr lang="it-IT" sz="1200" b="1" dirty="0" smtClean="0">
                          <a:solidFill>
                            <a:schemeClr val="accent2">
                              <a:lumMod val="50000"/>
                            </a:schemeClr>
                          </a:solidFill>
                        </a:rPr>
                        <a:t>Sei una persona orribile!”</a:t>
                      </a:r>
                      <a:endParaRPr lang="it-IT" sz="1200" b="1" dirty="0">
                        <a:solidFill>
                          <a:schemeClr val="accent2">
                            <a:lumMod val="50000"/>
                          </a:schemeClr>
                        </a:solidFill>
                      </a:endParaRPr>
                    </a:p>
                  </a:txBody>
                  <a:tcPr/>
                </a:tc>
                <a:tc>
                  <a:txBody>
                    <a:bodyPr/>
                    <a:lstStyle/>
                    <a:p>
                      <a:r>
                        <a:rPr lang="it-IT" sz="1200" b="1" dirty="0" smtClean="0">
                          <a:solidFill>
                            <a:schemeClr val="accent2">
                              <a:lumMod val="50000"/>
                            </a:schemeClr>
                          </a:solidFill>
                        </a:rPr>
                        <a:t>“Mi sento in imbarazzo quando..”</a:t>
                      </a:r>
                      <a:endParaRPr lang="it-IT" sz="1200" b="1" dirty="0">
                        <a:solidFill>
                          <a:schemeClr val="accent2">
                            <a:lumMod val="50000"/>
                          </a:schemeClr>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b="1" dirty="0" smtClean="0">
                          <a:solidFill>
                            <a:schemeClr val="accent2">
                              <a:lumMod val="50000"/>
                            </a:schemeClr>
                          </a:solidFill>
                        </a:rPr>
                        <a:t>Ordini</a:t>
                      </a:r>
                    </a:p>
                    <a:p>
                      <a:endParaRPr lang="it-IT" sz="1200" b="1" dirty="0">
                        <a:solidFill>
                          <a:schemeClr val="accent2">
                            <a:lumMod val="50000"/>
                          </a:schemeClr>
                        </a:solidFill>
                      </a:endParaRPr>
                    </a:p>
                  </a:txBody>
                  <a:tcPr/>
                </a:tc>
                <a:tc>
                  <a:txBody>
                    <a:bodyPr/>
                    <a:lstStyle/>
                    <a:p>
                      <a:r>
                        <a:rPr lang="it-IT" sz="1200" b="1" dirty="0" smtClean="0">
                          <a:solidFill>
                            <a:schemeClr val="accent2">
                              <a:lumMod val="50000"/>
                            </a:schemeClr>
                          </a:solidFill>
                        </a:rPr>
                        <a:t>“Fai silenzio”!</a:t>
                      </a:r>
                      <a:endParaRPr lang="it-IT" sz="1200" b="1" dirty="0">
                        <a:solidFill>
                          <a:schemeClr val="accent2">
                            <a:lumMod val="50000"/>
                          </a:schemeClr>
                        </a:solidFill>
                      </a:endParaRPr>
                    </a:p>
                  </a:txBody>
                  <a:tcPr/>
                </a:tc>
                <a:tc>
                  <a:txBody>
                    <a:bodyPr/>
                    <a:lstStyle/>
                    <a:p>
                      <a:r>
                        <a:rPr lang="it-IT" sz="1200" b="1" dirty="0" smtClean="0">
                          <a:solidFill>
                            <a:schemeClr val="accent2">
                              <a:lumMod val="50000"/>
                            </a:schemeClr>
                          </a:solidFill>
                        </a:rPr>
                        <a:t>“Sono seccato per quello che dici”</a:t>
                      </a:r>
                      <a:endParaRPr lang="it-IT" sz="1200" b="1" dirty="0">
                        <a:solidFill>
                          <a:schemeClr val="accent2">
                            <a:lumMod val="50000"/>
                          </a:schemeClr>
                        </a:solidFill>
                      </a:endParaRPr>
                    </a:p>
                  </a:txBody>
                  <a:tcPr/>
                </a:tc>
              </a:tr>
            </a:tbl>
          </a:graphicData>
        </a:graphic>
      </p:graphicFrame>
    </p:spTree>
    <p:extLst>
      <p:ext uri="{BB962C8B-B14F-4D97-AF65-F5344CB8AC3E}">
        <p14:creationId xmlns:p14="http://schemas.microsoft.com/office/powerpoint/2010/main" val="2184171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74638"/>
            <a:ext cx="7457256" cy="634082"/>
          </a:xfrm>
        </p:spPr>
        <p:txBody>
          <a:bodyPr>
            <a:normAutofit/>
          </a:bodyPr>
          <a:lstStyle/>
          <a:p>
            <a:pPr algn="ctr"/>
            <a:r>
              <a:rPr lang="it-IT" sz="2000" b="1" i="1" dirty="0" smtClean="0">
                <a:solidFill>
                  <a:schemeClr val="accent1">
                    <a:lumMod val="75000"/>
                  </a:schemeClr>
                </a:solidFill>
              </a:rPr>
              <a:t>BIBLIOGRAFIA</a:t>
            </a:r>
            <a:endParaRPr lang="it-IT" sz="2000" b="1" i="1" dirty="0">
              <a:solidFill>
                <a:schemeClr val="accent1">
                  <a:lumMod val="75000"/>
                </a:schemeClr>
              </a:solidFill>
            </a:endParaRPr>
          </a:p>
        </p:txBody>
      </p:sp>
      <p:sp>
        <p:nvSpPr>
          <p:cNvPr id="3" name="Segnaposto contenuto 2"/>
          <p:cNvSpPr>
            <a:spLocks noGrp="1"/>
          </p:cNvSpPr>
          <p:nvPr>
            <p:ph sz="quarter" idx="1"/>
          </p:nvPr>
        </p:nvSpPr>
        <p:spPr>
          <a:xfrm>
            <a:off x="457200" y="1052736"/>
            <a:ext cx="7467600" cy="5421216"/>
          </a:xfrm>
        </p:spPr>
        <p:txBody>
          <a:bodyPr>
            <a:normAutofit/>
          </a:bodyPr>
          <a:lstStyle/>
          <a:p>
            <a:pPr algn="just">
              <a:buFont typeface="Wingdings" pitchFamily="2" charset="2"/>
              <a:buChar char="v"/>
            </a:pPr>
            <a:r>
              <a:rPr lang="it-IT" sz="1600" b="1" dirty="0" err="1" smtClean="0">
                <a:solidFill>
                  <a:schemeClr val="accent2">
                    <a:lumMod val="50000"/>
                  </a:schemeClr>
                </a:solidFill>
              </a:rPr>
              <a:t>Atzei</a:t>
            </a:r>
            <a:r>
              <a:rPr lang="it-IT" sz="1600" b="1" dirty="0" smtClean="0">
                <a:solidFill>
                  <a:schemeClr val="accent2">
                    <a:lumMod val="50000"/>
                  </a:schemeClr>
                </a:solidFill>
              </a:rPr>
              <a:t> P., </a:t>
            </a:r>
            <a:r>
              <a:rPr lang="it-IT" sz="1600" b="1" i="1" dirty="0" smtClean="0">
                <a:solidFill>
                  <a:schemeClr val="accent2">
                    <a:lumMod val="50000"/>
                  </a:schemeClr>
                </a:solidFill>
              </a:rPr>
              <a:t>La gestione dei gruppi nel terzo settore. Guida al cooperative </a:t>
            </a:r>
            <a:r>
              <a:rPr lang="it-IT" sz="1600" b="1" i="1" dirty="0" err="1" smtClean="0">
                <a:solidFill>
                  <a:schemeClr val="accent2">
                    <a:lumMod val="50000"/>
                  </a:schemeClr>
                </a:solidFill>
              </a:rPr>
              <a:t>learning</a:t>
            </a:r>
            <a:r>
              <a:rPr lang="it-IT" sz="1600" b="1" dirty="0" smtClean="0">
                <a:solidFill>
                  <a:schemeClr val="accent2">
                    <a:lumMod val="50000"/>
                  </a:schemeClr>
                </a:solidFill>
              </a:rPr>
              <a:t>, </a:t>
            </a:r>
            <a:r>
              <a:rPr lang="it-IT" sz="1600" b="1" dirty="0" err="1" smtClean="0">
                <a:solidFill>
                  <a:schemeClr val="accent2">
                    <a:lumMod val="50000"/>
                  </a:schemeClr>
                </a:solidFill>
              </a:rPr>
              <a:t>Carocci</a:t>
            </a:r>
            <a:r>
              <a:rPr lang="it-IT" sz="1600" b="1" dirty="0" smtClean="0">
                <a:solidFill>
                  <a:schemeClr val="accent2">
                    <a:lumMod val="50000"/>
                  </a:schemeClr>
                </a:solidFill>
              </a:rPr>
              <a:t> editore</a:t>
            </a:r>
          </a:p>
          <a:p>
            <a:pPr algn="just">
              <a:buFont typeface="Wingdings" pitchFamily="2" charset="2"/>
              <a:buChar char="v"/>
            </a:pPr>
            <a:r>
              <a:rPr lang="it-IT" sz="1600" b="1" dirty="0" err="1" smtClean="0">
                <a:solidFill>
                  <a:schemeClr val="accent2">
                    <a:lumMod val="50000"/>
                  </a:schemeClr>
                </a:solidFill>
              </a:rPr>
              <a:t>Canevaro</a:t>
            </a:r>
            <a:r>
              <a:rPr lang="it-IT" sz="1600" b="1" dirty="0" smtClean="0">
                <a:solidFill>
                  <a:schemeClr val="accent2">
                    <a:lumMod val="50000"/>
                  </a:schemeClr>
                </a:solidFill>
              </a:rPr>
              <a:t> A., </a:t>
            </a:r>
            <a:r>
              <a:rPr lang="it-IT" sz="1600" b="1" dirty="0" err="1" smtClean="0">
                <a:solidFill>
                  <a:schemeClr val="accent2">
                    <a:lumMod val="50000"/>
                  </a:schemeClr>
                </a:solidFill>
              </a:rPr>
              <a:t>Chieregatti</a:t>
            </a:r>
            <a:r>
              <a:rPr lang="it-IT" sz="1600" b="1" dirty="0" smtClean="0">
                <a:solidFill>
                  <a:schemeClr val="accent2">
                    <a:lumMod val="50000"/>
                  </a:schemeClr>
                </a:solidFill>
              </a:rPr>
              <a:t> A., </a:t>
            </a:r>
            <a:r>
              <a:rPr lang="it-IT" sz="1600" b="1" i="1" dirty="0" smtClean="0">
                <a:solidFill>
                  <a:schemeClr val="accent2">
                    <a:lumMod val="50000"/>
                  </a:schemeClr>
                </a:solidFill>
              </a:rPr>
              <a:t>La relazione di aiuto. L’incontro con l’altro nelle professioni educative</a:t>
            </a:r>
            <a:r>
              <a:rPr lang="it-IT" sz="1600" b="1" dirty="0" smtClean="0">
                <a:solidFill>
                  <a:schemeClr val="accent2">
                    <a:lumMod val="50000"/>
                  </a:schemeClr>
                </a:solidFill>
              </a:rPr>
              <a:t>, </a:t>
            </a:r>
            <a:r>
              <a:rPr lang="it-IT" sz="1600" b="1" dirty="0" err="1" smtClean="0">
                <a:solidFill>
                  <a:schemeClr val="accent2">
                    <a:lumMod val="50000"/>
                  </a:schemeClr>
                </a:solidFill>
              </a:rPr>
              <a:t>Carocci</a:t>
            </a:r>
            <a:r>
              <a:rPr lang="it-IT" sz="1600" b="1" dirty="0" smtClean="0">
                <a:solidFill>
                  <a:schemeClr val="accent2">
                    <a:lumMod val="50000"/>
                  </a:schemeClr>
                </a:solidFill>
              </a:rPr>
              <a:t> editore</a:t>
            </a:r>
          </a:p>
          <a:p>
            <a:pPr algn="just">
              <a:buFont typeface="Wingdings" pitchFamily="2" charset="2"/>
              <a:buChar char="v"/>
            </a:pPr>
            <a:r>
              <a:rPr lang="it-IT" sz="1600" b="1" dirty="0" err="1" smtClean="0">
                <a:solidFill>
                  <a:schemeClr val="accent2">
                    <a:lumMod val="50000"/>
                  </a:schemeClr>
                </a:solidFill>
              </a:rPr>
              <a:t>Kabat-Zinn</a:t>
            </a:r>
            <a:r>
              <a:rPr lang="it-IT" sz="1600" b="1" dirty="0" smtClean="0">
                <a:solidFill>
                  <a:schemeClr val="accent2">
                    <a:lumMod val="50000"/>
                  </a:schemeClr>
                </a:solidFill>
              </a:rPr>
              <a:t> J., </a:t>
            </a:r>
            <a:r>
              <a:rPr lang="it-IT" sz="1600" b="1" i="1" dirty="0" smtClean="0">
                <a:solidFill>
                  <a:schemeClr val="accent2">
                    <a:lumMod val="50000"/>
                  </a:schemeClr>
                </a:solidFill>
              </a:rPr>
              <a:t>Dovunque tu vada ci sei già. In cammino verso la consapevolezza</a:t>
            </a:r>
            <a:r>
              <a:rPr lang="it-IT" sz="1600" b="1" dirty="0" smtClean="0">
                <a:solidFill>
                  <a:schemeClr val="accent2">
                    <a:lumMod val="50000"/>
                  </a:schemeClr>
                </a:solidFill>
              </a:rPr>
              <a:t>, Tea editore.</a:t>
            </a:r>
          </a:p>
          <a:p>
            <a:pPr algn="just">
              <a:buFont typeface="Wingdings" pitchFamily="2" charset="2"/>
              <a:buChar char="v"/>
            </a:pPr>
            <a:r>
              <a:rPr lang="it-IT" sz="1600" b="1" dirty="0" smtClean="0">
                <a:solidFill>
                  <a:schemeClr val="accent2">
                    <a:lumMod val="50000"/>
                  </a:schemeClr>
                </a:solidFill>
              </a:rPr>
              <a:t>Marchesi A., </a:t>
            </a:r>
            <a:r>
              <a:rPr lang="it-IT" sz="1600" b="1" i="1" dirty="0" smtClean="0">
                <a:solidFill>
                  <a:schemeClr val="accent2">
                    <a:lumMod val="50000"/>
                  </a:schemeClr>
                </a:solidFill>
              </a:rPr>
              <a:t>Spazi di rielaborazione e identità tra educatori, Animazione sociale</a:t>
            </a:r>
            <a:r>
              <a:rPr lang="it-IT" sz="1600" b="1" dirty="0" smtClean="0">
                <a:solidFill>
                  <a:schemeClr val="accent2">
                    <a:lumMod val="50000"/>
                  </a:schemeClr>
                </a:solidFill>
              </a:rPr>
              <a:t>, 2 febbraio 2000</a:t>
            </a:r>
          </a:p>
          <a:p>
            <a:pPr algn="just">
              <a:buFont typeface="Wingdings" pitchFamily="2" charset="2"/>
              <a:buChar char="v"/>
            </a:pPr>
            <a:r>
              <a:rPr lang="it-IT" sz="1600" b="1" dirty="0" smtClean="0">
                <a:solidFill>
                  <a:schemeClr val="accent2">
                    <a:lumMod val="50000"/>
                  </a:schemeClr>
                </a:solidFill>
              </a:rPr>
              <a:t>Pennac Daniel, </a:t>
            </a:r>
            <a:r>
              <a:rPr lang="it-IT" sz="1600" b="1" i="1" dirty="0" smtClean="0">
                <a:solidFill>
                  <a:schemeClr val="accent2">
                    <a:lumMod val="50000"/>
                  </a:schemeClr>
                </a:solidFill>
              </a:rPr>
              <a:t>Diario di Scuola</a:t>
            </a:r>
            <a:r>
              <a:rPr lang="it-IT" sz="1600" b="1" dirty="0" smtClean="0">
                <a:solidFill>
                  <a:schemeClr val="accent2">
                    <a:lumMod val="50000"/>
                  </a:schemeClr>
                </a:solidFill>
              </a:rPr>
              <a:t>, Universale Economica Feltrinelli</a:t>
            </a:r>
          </a:p>
          <a:p>
            <a:pPr algn="just">
              <a:buFont typeface="Wingdings" pitchFamily="2" charset="2"/>
              <a:buChar char="v"/>
            </a:pPr>
            <a:r>
              <a:rPr lang="it-IT" sz="1600" b="1" dirty="0" smtClean="0">
                <a:solidFill>
                  <a:schemeClr val="accent2">
                    <a:lumMod val="50000"/>
                  </a:schemeClr>
                </a:solidFill>
              </a:rPr>
              <a:t>Veronesi M., </a:t>
            </a:r>
            <a:r>
              <a:rPr lang="it-IT" sz="1600" b="1" i="1" dirty="0" smtClean="0">
                <a:solidFill>
                  <a:schemeClr val="accent2">
                    <a:lumMod val="50000"/>
                  </a:schemeClr>
                </a:solidFill>
              </a:rPr>
              <a:t>L’operatore sociale nei processi relazionali</a:t>
            </a:r>
            <a:r>
              <a:rPr lang="it-IT" sz="1600" b="1" dirty="0" smtClean="0">
                <a:solidFill>
                  <a:schemeClr val="accent2">
                    <a:lumMod val="50000"/>
                  </a:schemeClr>
                </a:solidFill>
              </a:rPr>
              <a:t>, Aris edizioni, Perugia 2000</a:t>
            </a:r>
          </a:p>
          <a:p>
            <a:pPr algn="just">
              <a:buFont typeface="Wingdings" pitchFamily="2" charset="2"/>
              <a:buChar char="v"/>
            </a:pPr>
            <a:r>
              <a:rPr lang="it-IT" sz="1600" b="1" dirty="0" err="1" smtClean="0">
                <a:solidFill>
                  <a:schemeClr val="accent2">
                    <a:lumMod val="50000"/>
                  </a:schemeClr>
                </a:solidFill>
              </a:rPr>
              <a:t>Watzlawick</a:t>
            </a:r>
            <a:r>
              <a:rPr lang="it-IT" sz="1600" b="1" dirty="0" smtClean="0">
                <a:solidFill>
                  <a:schemeClr val="accent2">
                    <a:lumMod val="50000"/>
                  </a:schemeClr>
                </a:solidFill>
              </a:rPr>
              <a:t> P., </a:t>
            </a:r>
            <a:r>
              <a:rPr lang="it-IT" sz="1600" b="1" i="1" dirty="0" smtClean="0">
                <a:solidFill>
                  <a:schemeClr val="accent2">
                    <a:lumMod val="50000"/>
                  </a:schemeClr>
                </a:solidFill>
              </a:rPr>
              <a:t>Istruzioni per rendersi infelici</a:t>
            </a:r>
            <a:r>
              <a:rPr lang="it-IT" sz="1600" b="1" dirty="0" smtClean="0">
                <a:solidFill>
                  <a:schemeClr val="accent2">
                    <a:lumMod val="50000"/>
                  </a:schemeClr>
                </a:solidFill>
              </a:rPr>
              <a:t>, Universale Economica Feltrinelli.</a:t>
            </a:r>
          </a:p>
          <a:p>
            <a:pPr algn="just">
              <a:buFont typeface="Wingdings" pitchFamily="2" charset="2"/>
              <a:buChar char="v"/>
            </a:pPr>
            <a:r>
              <a:rPr lang="it-IT" sz="1600" b="1" dirty="0" err="1" smtClean="0">
                <a:solidFill>
                  <a:schemeClr val="accent2">
                    <a:lumMod val="50000"/>
                  </a:schemeClr>
                </a:solidFill>
              </a:rPr>
              <a:t>Zaghi</a:t>
            </a:r>
            <a:r>
              <a:rPr lang="it-IT" sz="1600" b="1" dirty="0" smtClean="0">
                <a:solidFill>
                  <a:schemeClr val="accent2">
                    <a:lumMod val="50000"/>
                  </a:schemeClr>
                </a:solidFill>
              </a:rPr>
              <a:t> P., </a:t>
            </a:r>
            <a:r>
              <a:rPr lang="it-IT" sz="1600" b="1" i="1" dirty="0" smtClean="0">
                <a:solidFill>
                  <a:schemeClr val="accent2">
                    <a:lumMod val="50000"/>
                  </a:schemeClr>
                </a:solidFill>
              </a:rPr>
              <a:t>L’educatore professionale. Dalla programmazione al progetto</a:t>
            </a:r>
            <a:r>
              <a:rPr lang="it-IT" sz="1600" b="1" dirty="0" smtClean="0">
                <a:solidFill>
                  <a:schemeClr val="accent2">
                    <a:lumMod val="50000"/>
                  </a:schemeClr>
                </a:solidFill>
              </a:rPr>
              <a:t>, Armando editore.</a:t>
            </a:r>
          </a:p>
          <a:p>
            <a:pPr algn="just">
              <a:buFont typeface="Wingdings" pitchFamily="2" charset="2"/>
              <a:buChar char="v"/>
            </a:pPr>
            <a:endParaRPr lang="it-IT" sz="1600" b="1" dirty="0">
              <a:solidFill>
                <a:schemeClr val="accent2">
                  <a:lumMod val="50000"/>
                </a:schemeClr>
              </a:solidFill>
            </a:endParaRPr>
          </a:p>
        </p:txBody>
      </p:sp>
    </p:spTree>
    <p:extLst>
      <p:ext uri="{BB962C8B-B14F-4D97-AF65-F5344CB8AC3E}">
        <p14:creationId xmlns:p14="http://schemas.microsoft.com/office/powerpoint/2010/main" val="79551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74638"/>
            <a:ext cx="7457256" cy="562074"/>
          </a:xfrm>
        </p:spPr>
        <p:txBody>
          <a:bodyPr>
            <a:normAutofit/>
          </a:bodyPr>
          <a:lstStyle/>
          <a:p>
            <a:pPr algn="ctr"/>
            <a:r>
              <a:rPr lang="it-IT" sz="2000" b="1" i="1" dirty="0" smtClean="0">
                <a:solidFill>
                  <a:schemeClr val="accent1">
                    <a:lumMod val="75000"/>
                  </a:schemeClr>
                </a:solidFill>
              </a:rPr>
              <a:t>1. PRINCIPALI PROBLEMATICHE </a:t>
            </a:r>
            <a:r>
              <a:rPr lang="it-IT" sz="2000" b="1" i="1" dirty="0" err="1" smtClean="0">
                <a:solidFill>
                  <a:schemeClr val="accent1">
                    <a:lumMod val="75000"/>
                  </a:schemeClr>
                </a:solidFill>
              </a:rPr>
              <a:t>EDUCATIVE…</a:t>
            </a:r>
            <a:endParaRPr lang="it-IT" sz="2000" b="1" i="1" dirty="0">
              <a:solidFill>
                <a:schemeClr val="accent1">
                  <a:lumMod val="75000"/>
                </a:schemeClr>
              </a:solidFill>
            </a:endParaRPr>
          </a:p>
        </p:txBody>
      </p:sp>
      <p:sp>
        <p:nvSpPr>
          <p:cNvPr id="3" name="Segnaposto contenuto 2"/>
          <p:cNvSpPr>
            <a:spLocks noGrp="1"/>
          </p:cNvSpPr>
          <p:nvPr>
            <p:ph sz="quarter" idx="1"/>
          </p:nvPr>
        </p:nvSpPr>
        <p:spPr>
          <a:xfrm>
            <a:off x="467544" y="908720"/>
            <a:ext cx="7467600" cy="5593832"/>
          </a:xfrm>
        </p:spPr>
        <p:txBody>
          <a:bodyPr>
            <a:normAutofit fontScale="92500" lnSpcReduction="10000"/>
          </a:bodyPr>
          <a:lstStyle/>
          <a:p>
            <a:pPr marL="342900" indent="-342900" algn="just">
              <a:buNone/>
            </a:pPr>
            <a:r>
              <a:rPr lang="it-IT" sz="1500" b="1" u="sng" dirty="0" smtClean="0">
                <a:solidFill>
                  <a:srgbClr val="7030A0"/>
                </a:solidFill>
              </a:rPr>
              <a:t>RIGUARDANO TUTTE LE FASCE </a:t>
            </a:r>
            <a:r>
              <a:rPr lang="it-IT" sz="1500" b="1" u="sng" dirty="0" err="1" smtClean="0">
                <a:solidFill>
                  <a:srgbClr val="7030A0"/>
                </a:solidFill>
              </a:rPr>
              <a:t>DI</a:t>
            </a:r>
            <a:r>
              <a:rPr lang="it-IT" sz="1500" b="1" u="sng" dirty="0" smtClean="0">
                <a:solidFill>
                  <a:srgbClr val="7030A0"/>
                </a:solidFill>
              </a:rPr>
              <a:t> ETA’ E OGNI CONTESTO EDUCATIVO</a:t>
            </a:r>
          </a:p>
          <a:p>
            <a:pPr marL="342900" indent="-342900" algn="just">
              <a:buNone/>
            </a:pPr>
            <a:endParaRPr lang="it-IT" sz="1400" b="1" u="sng" dirty="0" smtClean="0">
              <a:solidFill>
                <a:srgbClr val="7030A0"/>
              </a:solidFill>
            </a:endParaRPr>
          </a:p>
          <a:p>
            <a:pPr marL="342900" indent="-342900" algn="just">
              <a:buNone/>
            </a:pPr>
            <a:r>
              <a:rPr lang="it-IT" sz="1400" b="1" i="1" dirty="0" smtClean="0">
                <a:solidFill>
                  <a:schemeClr val="accent2">
                    <a:lumMod val="50000"/>
                  </a:schemeClr>
                </a:solidFill>
              </a:rPr>
              <a:t>A) GRANDE  INCERTEZZA NELL’ESITO DEGLI INTERVENTI EDUCATIVI:</a:t>
            </a:r>
          </a:p>
          <a:p>
            <a:pPr algn="ctr">
              <a:buNone/>
            </a:pPr>
            <a:r>
              <a:rPr lang="it-IT" sz="1600" b="1" i="1" dirty="0" smtClean="0">
                <a:solidFill>
                  <a:schemeClr val="accent2">
                    <a:lumMod val="50000"/>
                  </a:schemeClr>
                </a:solidFill>
              </a:rPr>
              <a:t>“Statisticamente tutto si spiega,</a:t>
            </a:r>
          </a:p>
          <a:p>
            <a:pPr algn="ctr">
              <a:buNone/>
            </a:pPr>
            <a:r>
              <a:rPr lang="it-IT" sz="1600" b="1" i="1" dirty="0" smtClean="0">
                <a:solidFill>
                  <a:schemeClr val="accent2">
                    <a:lumMod val="50000"/>
                  </a:schemeClr>
                </a:solidFill>
              </a:rPr>
              <a:t>Personalmente tutto si complica...”</a:t>
            </a:r>
          </a:p>
          <a:p>
            <a:pPr algn="just">
              <a:buNone/>
            </a:pPr>
            <a:r>
              <a:rPr lang="it-IT" sz="1600" b="1" dirty="0" smtClean="0">
                <a:solidFill>
                  <a:schemeClr val="accent2">
                    <a:lumMod val="50000"/>
                  </a:schemeClr>
                </a:solidFill>
              </a:rPr>
              <a:t>     A prescindere dalle nostre migliori intenzioni e dall’impegno profuso, non sempre gli eventi vanno come vorremmo, fatto che può  generare profonda frustrazione..</a:t>
            </a:r>
          </a:p>
          <a:p>
            <a:pPr algn="ctr">
              <a:buNone/>
            </a:pPr>
            <a:endParaRPr lang="it-IT" sz="1600" b="1" i="1" dirty="0" smtClean="0">
              <a:solidFill>
                <a:schemeClr val="accent2">
                  <a:lumMod val="50000"/>
                </a:schemeClr>
              </a:solidFill>
            </a:endParaRPr>
          </a:p>
          <a:p>
            <a:pPr algn="just">
              <a:buNone/>
            </a:pPr>
            <a:r>
              <a:rPr lang="it-IT" sz="1400" b="1" i="1" dirty="0" smtClean="0">
                <a:solidFill>
                  <a:schemeClr val="accent2">
                    <a:lumMod val="50000"/>
                  </a:schemeClr>
                </a:solidFill>
              </a:rPr>
              <a:t>B)INCIDENZA DEL VISSUTO EMOTIVO DELL’UTENZA SUL SUCCESSO FORMATIVO:</a:t>
            </a:r>
          </a:p>
          <a:p>
            <a:pPr algn="ctr">
              <a:buNone/>
            </a:pPr>
            <a:r>
              <a:rPr lang="it-IT" sz="1600" b="1" i="1" dirty="0" smtClean="0">
                <a:solidFill>
                  <a:schemeClr val="accent2">
                    <a:lumMod val="50000"/>
                  </a:schemeClr>
                </a:solidFill>
              </a:rPr>
              <a:t>“Fin dai miei primi insuccessi scolastici ero stato pervaso dall’odio e insieme dal bisogno di affetto. Dovevo ammansire l’orco scolastico. Fare di tutto perché non mi divorasse il cuore</a:t>
            </a:r>
            <a:r>
              <a:rPr lang="it-IT" sz="1600" i="1" dirty="0" smtClean="0">
                <a:solidFill>
                  <a:schemeClr val="accent2">
                    <a:lumMod val="75000"/>
                  </a:schemeClr>
                </a:solidFill>
              </a:rPr>
              <a:t>.</a:t>
            </a:r>
            <a:r>
              <a:rPr lang="it-IT" sz="1600" i="1" dirty="0" smtClean="0">
                <a:solidFill>
                  <a:schemeClr val="accent2">
                    <a:lumMod val="50000"/>
                  </a:schemeClr>
                </a:solidFill>
              </a:rPr>
              <a:t>”</a:t>
            </a:r>
          </a:p>
          <a:p>
            <a:pPr algn="r">
              <a:buNone/>
            </a:pPr>
            <a:r>
              <a:rPr lang="it-IT" sz="1600" b="1" i="1" dirty="0" smtClean="0">
                <a:solidFill>
                  <a:schemeClr val="accent2">
                    <a:lumMod val="50000"/>
                  </a:schemeClr>
                </a:solidFill>
              </a:rPr>
              <a:t>(D. Pennac)</a:t>
            </a:r>
          </a:p>
          <a:p>
            <a:pPr algn="just">
              <a:buNone/>
            </a:pPr>
            <a:r>
              <a:rPr lang="it-IT" sz="1600" b="1" dirty="0" smtClean="0">
                <a:solidFill>
                  <a:schemeClr val="accent2">
                    <a:lumMod val="50000"/>
                  </a:schemeClr>
                </a:solidFill>
              </a:rPr>
              <a:t>     Molti bambini </a:t>
            </a:r>
            <a:r>
              <a:rPr lang="it-IT" sz="1600" b="1" i="1" dirty="0" smtClean="0">
                <a:solidFill>
                  <a:schemeClr val="accent2">
                    <a:lumMod val="50000"/>
                  </a:schemeClr>
                </a:solidFill>
              </a:rPr>
              <a:t> </a:t>
            </a:r>
            <a:r>
              <a:rPr lang="it-IT" sz="1600" b="1" dirty="0" smtClean="0">
                <a:solidFill>
                  <a:schemeClr val="accent2">
                    <a:lumMod val="50000"/>
                  </a:schemeClr>
                </a:solidFill>
              </a:rPr>
              <a:t>e ragazzi proiettano sull’esperienza scolastica e, più in generale, su qualunque occasione di apprendimento, vissuti emotivi profondamente negativi; ciò può compromettere il successo dell’intervento educativo</a:t>
            </a:r>
          </a:p>
          <a:p>
            <a:pPr algn="just">
              <a:buNone/>
            </a:pPr>
            <a:endParaRPr lang="it-IT" sz="1600" b="1" dirty="0" smtClean="0">
              <a:solidFill>
                <a:schemeClr val="accent2">
                  <a:lumMod val="50000"/>
                </a:schemeClr>
              </a:solidFill>
            </a:endParaRPr>
          </a:p>
          <a:p>
            <a:pPr algn="just">
              <a:buNone/>
            </a:pPr>
            <a:r>
              <a:rPr lang="it-IT" sz="1400" b="1" dirty="0" smtClean="0">
                <a:solidFill>
                  <a:schemeClr val="accent2">
                    <a:lumMod val="50000"/>
                  </a:schemeClr>
                </a:solidFill>
              </a:rPr>
              <a:t>C)</a:t>
            </a:r>
            <a:r>
              <a:rPr lang="it-IT" sz="1400" b="1" i="1" dirty="0" smtClean="0">
                <a:solidFill>
                  <a:schemeClr val="accent2">
                    <a:lumMod val="50000"/>
                  </a:schemeClr>
                </a:solidFill>
              </a:rPr>
              <a:t>LA CULTURA DI APPARTENENZA E FAMILIARE DELL’OPERATORE/EDUCATORE RAPPRESENTANO UN POTENTE FILTRO CHE SPESSO IMPEDISCE DI VALUTARE I FATTI CON OGGETTIVITA’</a:t>
            </a:r>
            <a:endParaRPr lang="it-IT" sz="1400" b="1"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additive="base">
                                        <p:cTn id="5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691680" y="1988840"/>
            <a:ext cx="7200800" cy="1656184"/>
          </a:xfrm>
        </p:spPr>
        <p:txBody>
          <a:bodyPr>
            <a:noAutofit/>
          </a:bodyPr>
          <a:lstStyle/>
          <a:p>
            <a:pPr algn="ctr"/>
            <a:r>
              <a:rPr lang="it-IT" sz="2400" i="1" dirty="0" smtClean="0">
                <a:solidFill>
                  <a:schemeClr val="accent2">
                    <a:lumMod val="50000"/>
                  </a:schemeClr>
                </a:solidFill>
              </a:rPr>
              <a:t/>
            </a:r>
            <a:br>
              <a:rPr lang="it-IT" sz="2400" i="1" dirty="0" smtClean="0">
                <a:solidFill>
                  <a:schemeClr val="accent2">
                    <a:lumMod val="50000"/>
                  </a:schemeClr>
                </a:solidFill>
              </a:rPr>
            </a:br>
            <a:r>
              <a:rPr lang="it-IT" sz="2400" i="1" dirty="0" smtClean="0">
                <a:solidFill>
                  <a:schemeClr val="accent2">
                    <a:lumMod val="50000"/>
                  </a:schemeClr>
                </a:solidFill>
              </a:rPr>
              <a:t/>
            </a:r>
            <a:br>
              <a:rPr lang="it-IT" sz="2400" i="1" dirty="0" smtClean="0">
                <a:solidFill>
                  <a:schemeClr val="accent2">
                    <a:lumMod val="50000"/>
                  </a:schemeClr>
                </a:solidFill>
              </a:rPr>
            </a:br>
            <a:r>
              <a:rPr lang="it-IT" sz="2400" i="1" dirty="0" smtClean="0">
                <a:solidFill>
                  <a:schemeClr val="accent2">
                    <a:lumMod val="50000"/>
                  </a:schemeClr>
                </a:solidFill>
              </a:rPr>
              <a:t/>
            </a:r>
            <a:br>
              <a:rPr lang="it-IT" sz="2400" i="1" dirty="0" smtClean="0">
                <a:solidFill>
                  <a:schemeClr val="accent2">
                    <a:lumMod val="50000"/>
                  </a:schemeClr>
                </a:solidFill>
              </a:rPr>
            </a:br>
            <a:r>
              <a:rPr lang="it-IT" sz="2400" i="1" dirty="0" smtClean="0">
                <a:solidFill>
                  <a:schemeClr val="accent2">
                    <a:lumMod val="50000"/>
                  </a:schemeClr>
                </a:solidFill>
              </a:rPr>
              <a:t/>
            </a:r>
            <a:br>
              <a:rPr lang="it-IT" sz="2400" i="1" dirty="0" smtClean="0">
                <a:solidFill>
                  <a:schemeClr val="accent2">
                    <a:lumMod val="50000"/>
                  </a:schemeClr>
                </a:solidFill>
              </a:rPr>
            </a:br>
            <a:r>
              <a:rPr lang="it-IT" sz="2400" i="1" dirty="0" smtClean="0">
                <a:solidFill>
                  <a:schemeClr val="accent2">
                    <a:lumMod val="50000"/>
                  </a:schemeClr>
                </a:solidFill>
              </a:rPr>
              <a:t/>
            </a:r>
            <a:br>
              <a:rPr lang="it-IT" sz="2400" i="1" dirty="0" smtClean="0">
                <a:solidFill>
                  <a:schemeClr val="accent2">
                    <a:lumMod val="50000"/>
                  </a:schemeClr>
                </a:solidFill>
              </a:rPr>
            </a:br>
            <a:r>
              <a:rPr lang="it-IT" sz="2400" i="1" dirty="0" smtClean="0">
                <a:solidFill>
                  <a:schemeClr val="accent2">
                    <a:lumMod val="50000"/>
                  </a:schemeClr>
                </a:solidFill>
              </a:rPr>
              <a:t/>
            </a:r>
            <a:br>
              <a:rPr lang="it-IT" sz="2400" i="1" dirty="0" smtClean="0">
                <a:solidFill>
                  <a:schemeClr val="accent2">
                    <a:lumMod val="50000"/>
                  </a:schemeClr>
                </a:solidFill>
              </a:rPr>
            </a:br>
            <a:r>
              <a:rPr lang="it-IT" sz="2400" i="1" dirty="0" smtClean="0">
                <a:solidFill>
                  <a:schemeClr val="accent2">
                    <a:lumMod val="50000"/>
                  </a:schemeClr>
                </a:solidFill>
              </a:rPr>
              <a:t/>
            </a:r>
            <a:br>
              <a:rPr lang="it-IT" sz="2400" i="1" dirty="0" smtClean="0">
                <a:solidFill>
                  <a:schemeClr val="accent2">
                    <a:lumMod val="50000"/>
                  </a:schemeClr>
                </a:solidFill>
              </a:rPr>
            </a:br>
            <a:r>
              <a:rPr lang="it-IT" sz="2400" i="1" dirty="0" smtClean="0">
                <a:solidFill>
                  <a:schemeClr val="accent2">
                    <a:lumMod val="50000"/>
                  </a:schemeClr>
                </a:solidFill>
              </a:rPr>
              <a:t>LINEE GUIDA PER LA PROGETTAZIONE </a:t>
            </a:r>
            <a:br>
              <a:rPr lang="it-IT" sz="2400" i="1" dirty="0" smtClean="0">
                <a:solidFill>
                  <a:schemeClr val="accent2">
                    <a:lumMod val="50000"/>
                  </a:schemeClr>
                </a:solidFill>
              </a:rPr>
            </a:br>
            <a:r>
              <a:rPr lang="it-IT" sz="2400" i="1" dirty="0" err="1" smtClean="0">
                <a:solidFill>
                  <a:schemeClr val="accent2">
                    <a:lumMod val="50000"/>
                  </a:schemeClr>
                </a:solidFill>
              </a:rPr>
              <a:t>DI</a:t>
            </a:r>
            <a:r>
              <a:rPr lang="it-IT" sz="2400" i="1" dirty="0" smtClean="0">
                <a:solidFill>
                  <a:schemeClr val="accent2">
                    <a:lumMod val="50000"/>
                  </a:schemeClr>
                </a:solidFill>
              </a:rPr>
              <a:t> </a:t>
            </a:r>
            <a:br>
              <a:rPr lang="it-IT" sz="2400" i="1" dirty="0" smtClean="0">
                <a:solidFill>
                  <a:schemeClr val="accent2">
                    <a:lumMod val="50000"/>
                  </a:schemeClr>
                </a:solidFill>
              </a:rPr>
            </a:br>
            <a:r>
              <a:rPr lang="it-IT" sz="2400" i="1" dirty="0" smtClean="0">
                <a:solidFill>
                  <a:schemeClr val="accent2">
                    <a:lumMod val="50000"/>
                  </a:schemeClr>
                </a:solidFill>
              </a:rPr>
              <a:t>INTERVENTI EDUCATIVI</a:t>
            </a:r>
            <a:br>
              <a:rPr lang="it-IT" sz="2400" i="1" dirty="0" smtClean="0">
                <a:solidFill>
                  <a:schemeClr val="accent2">
                    <a:lumMod val="50000"/>
                  </a:schemeClr>
                </a:solidFill>
              </a:rPr>
            </a:br>
            <a:endParaRPr lang="it-IT" sz="2400" i="1" dirty="0">
              <a:solidFill>
                <a:schemeClr val="accent2">
                  <a:lumMod val="50000"/>
                </a:schemeClr>
              </a:solidFill>
            </a:endParaRPr>
          </a:p>
        </p:txBody>
      </p:sp>
      <p:sp>
        <p:nvSpPr>
          <p:cNvPr id="3" name="Sottotitolo 2"/>
          <p:cNvSpPr>
            <a:spLocks noGrp="1"/>
          </p:cNvSpPr>
          <p:nvPr>
            <p:ph type="subTitle" idx="1"/>
          </p:nvPr>
        </p:nvSpPr>
        <p:spPr>
          <a:xfrm>
            <a:off x="4932040" y="5373216"/>
            <a:ext cx="4011960" cy="1371600"/>
          </a:xfrm>
        </p:spPr>
        <p:txBody>
          <a:bodyPr/>
          <a:lstStyle/>
          <a:p>
            <a:pPr algn="r"/>
            <a:endParaRPr lang="it-IT" dirty="0" smtClean="0">
              <a:solidFill>
                <a:schemeClr val="accent1">
                  <a:lumMod val="75000"/>
                </a:schemeClr>
              </a:solidFill>
            </a:endParaRPr>
          </a:p>
          <a:p>
            <a:pPr algn="r"/>
            <a:r>
              <a:rPr lang="it-IT" dirty="0" smtClean="0">
                <a:solidFill>
                  <a:schemeClr val="accent1">
                    <a:lumMod val="75000"/>
                  </a:schemeClr>
                </a:solidFill>
              </a:rPr>
              <a:t>Dr.ssa Alice </a:t>
            </a:r>
            <a:r>
              <a:rPr lang="it-IT" dirty="0" err="1" smtClean="0">
                <a:solidFill>
                  <a:schemeClr val="accent1">
                    <a:lumMod val="75000"/>
                  </a:schemeClr>
                </a:solidFill>
              </a:rPr>
              <a:t>Collacchi</a:t>
            </a:r>
            <a:endParaRPr lang="it-IT" dirty="0">
              <a:solidFill>
                <a:schemeClr val="accent1">
                  <a:lumMod val="75000"/>
                </a:schemeClr>
              </a:solidFill>
            </a:endParaRPr>
          </a:p>
        </p:txBody>
      </p:sp>
      <p:sp>
        <p:nvSpPr>
          <p:cNvPr id="5" name="CasellaDiTesto 4"/>
          <p:cNvSpPr txBox="1"/>
          <p:nvPr/>
        </p:nvSpPr>
        <p:spPr>
          <a:xfrm>
            <a:off x="2555776" y="3861048"/>
            <a:ext cx="5616624" cy="1477328"/>
          </a:xfrm>
          <a:prstGeom prst="rect">
            <a:avLst/>
          </a:prstGeom>
          <a:noFill/>
        </p:spPr>
        <p:txBody>
          <a:bodyPr wrap="square" rtlCol="0">
            <a:spAutoFit/>
          </a:bodyPr>
          <a:lstStyle/>
          <a:p>
            <a:pPr algn="r"/>
            <a:endParaRPr lang="it-IT" b="1" i="1" dirty="0" smtClean="0">
              <a:solidFill>
                <a:schemeClr val="accent2">
                  <a:lumMod val="50000"/>
                </a:schemeClr>
              </a:solidFill>
            </a:endParaRPr>
          </a:p>
          <a:p>
            <a:pPr algn="r"/>
            <a:r>
              <a:rPr lang="it-IT" b="1" i="1" dirty="0" smtClean="0">
                <a:solidFill>
                  <a:schemeClr val="accent2">
                    <a:lumMod val="50000"/>
                  </a:schemeClr>
                </a:solidFill>
              </a:rPr>
              <a:t>Statisticamente tutto si </a:t>
            </a:r>
            <a:r>
              <a:rPr lang="it-IT" b="1" i="1" dirty="0" err="1" smtClean="0">
                <a:solidFill>
                  <a:schemeClr val="accent2">
                    <a:lumMod val="50000"/>
                  </a:schemeClr>
                </a:solidFill>
              </a:rPr>
              <a:t>spiega…</a:t>
            </a:r>
            <a:endParaRPr lang="it-IT" b="1" i="1" dirty="0" smtClean="0">
              <a:solidFill>
                <a:schemeClr val="accent2">
                  <a:lumMod val="50000"/>
                </a:schemeClr>
              </a:solidFill>
            </a:endParaRPr>
          </a:p>
          <a:p>
            <a:pPr algn="r"/>
            <a:r>
              <a:rPr lang="it-IT" b="1" i="1" dirty="0" smtClean="0">
                <a:solidFill>
                  <a:schemeClr val="accent2">
                    <a:lumMod val="50000"/>
                  </a:schemeClr>
                </a:solidFill>
              </a:rPr>
              <a:t>Personalmente tutto si </a:t>
            </a:r>
            <a:r>
              <a:rPr lang="it-IT" b="1" i="1" dirty="0" err="1" smtClean="0">
                <a:solidFill>
                  <a:schemeClr val="accent2">
                    <a:lumMod val="50000"/>
                  </a:schemeClr>
                </a:solidFill>
              </a:rPr>
              <a:t>complica…</a:t>
            </a:r>
            <a:endParaRPr lang="it-IT" b="1" i="1" dirty="0" smtClean="0">
              <a:solidFill>
                <a:schemeClr val="accent2">
                  <a:lumMod val="50000"/>
                </a:schemeClr>
              </a:solidFill>
            </a:endParaRPr>
          </a:p>
          <a:p>
            <a:pPr algn="r"/>
            <a:r>
              <a:rPr lang="it-IT" b="1" i="1" dirty="0" smtClean="0">
                <a:solidFill>
                  <a:schemeClr val="accent2">
                    <a:lumMod val="50000"/>
                  </a:schemeClr>
                </a:solidFill>
              </a:rPr>
              <a:t>(D. Pennac)</a:t>
            </a:r>
          </a:p>
          <a:p>
            <a:pPr algn="r"/>
            <a:endParaRPr lang="it-IT" b="1" i="1" dirty="0">
              <a:solidFill>
                <a:schemeClr val="accent2">
                  <a:lumMod val="50000"/>
                </a:schemeClr>
              </a:solidFill>
            </a:endParaRPr>
          </a:p>
        </p:txBody>
      </p:sp>
      <p:sp>
        <p:nvSpPr>
          <p:cNvPr id="7" name="CasellaDiTesto 6"/>
          <p:cNvSpPr txBox="1"/>
          <p:nvPr/>
        </p:nvSpPr>
        <p:spPr>
          <a:xfrm>
            <a:off x="1907704" y="620688"/>
            <a:ext cx="6696744" cy="984885"/>
          </a:xfrm>
          <a:prstGeom prst="rect">
            <a:avLst/>
          </a:prstGeom>
          <a:noFill/>
        </p:spPr>
        <p:txBody>
          <a:bodyPr wrap="square" rtlCol="0">
            <a:spAutoFit/>
          </a:bodyPr>
          <a:lstStyle/>
          <a:p>
            <a:pPr algn="r"/>
            <a:endParaRPr lang="it-IT" dirty="0" smtClean="0">
              <a:solidFill>
                <a:schemeClr val="accent2">
                  <a:lumMod val="50000"/>
                </a:schemeClr>
              </a:solidFill>
            </a:endParaRPr>
          </a:p>
          <a:p>
            <a:pPr algn="ctr"/>
            <a:r>
              <a:rPr lang="it-IT" sz="2000" b="1" dirty="0" smtClean="0">
                <a:solidFill>
                  <a:schemeClr val="accent2">
                    <a:lumMod val="50000"/>
                  </a:schemeClr>
                </a:solidFill>
              </a:rPr>
              <a:t>CORSO OPERATORI E CONDUTTORI IN</a:t>
            </a:r>
          </a:p>
          <a:p>
            <a:pPr algn="ctr"/>
            <a:r>
              <a:rPr lang="it-IT" sz="2000" b="1" dirty="0" smtClean="0">
                <a:solidFill>
                  <a:schemeClr val="accent2">
                    <a:lumMod val="50000"/>
                  </a:schemeClr>
                </a:solidFill>
              </a:rPr>
              <a:t>INTERVENTI ASSISTITI DALL’ANIMALE</a:t>
            </a:r>
            <a:endParaRPr lang="it-IT" sz="2000" b="1" dirty="0">
              <a:solidFill>
                <a:schemeClr val="accent2">
                  <a:lumMod val="50000"/>
                </a:schemeClr>
              </a:solidFill>
            </a:endParaRPr>
          </a:p>
        </p:txBody>
      </p:sp>
    </p:spTree>
    <p:extLst>
      <p:ext uri="{BB962C8B-B14F-4D97-AF65-F5344CB8AC3E}">
        <p14:creationId xmlns:p14="http://schemas.microsoft.com/office/powerpoint/2010/main" val="3790231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74638"/>
            <a:ext cx="7457256" cy="1138138"/>
          </a:xfrm>
        </p:spPr>
        <p:txBody>
          <a:bodyPr>
            <a:noAutofit/>
          </a:bodyPr>
          <a:lstStyle/>
          <a:p>
            <a:pPr algn="ctr"/>
            <a:r>
              <a:rPr lang="it-IT" sz="1800" b="1" i="1" dirty="0" smtClean="0">
                <a:solidFill>
                  <a:schemeClr val="accent1">
                    <a:lumMod val="75000"/>
                  </a:schemeClr>
                </a:solidFill>
              </a:rPr>
              <a:t>IL MODULO «LINEE GUIDA PER LA PROGETTAZIONE DI INTERVENTI EDUCATIVI» CI PERMETTERA’ DI APPROFONDIRE I SEGUENTI CONCETTI:</a:t>
            </a:r>
            <a:endParaRPr lang="it-IT" sz="1800" dirty="0"/>
          </a:p>
        </p:txBody>
      </p:sp>
      <p:sp>
        <p:nvSpPr>
          <p:cNvPr id="3" name="Segnaposto contenuto 2"/>
          <p:cNvSpPr>
            <a:spLocks noGrp="1"/>
          </p:cNvSpPr>
          <p:nvPr>
            <p:ph sz="quarter" idx="1"/>
          </p:nvPr>
        </p:nvSpPr>
        <p:spPr>
          <a:xfrm>
            <a:off x="457200" y="1412776"/>
            <a:ext cx="7467600" cy="5061176"/>
          </a:xfrm>
        </p:spPr>
        <p:txBody>
          <a:bodyPr>
            <a:normAutofit/>
          </a:bodyPr>
          <a:lstStyle/>
          <a:p>
            <a:pPr marL="0" indent="0">
              <a:buNone/>
            </a:pPr>
            <a:endParaRPr lang="it-IT" sz="1600" b="1" dirty="0" smtClean="0">
              <a:solidFill>
                <a:schemeClr val="accent2">
                  <a:lumMod val="50000"/>
                </a:schemeClr>
              </a:solidFill>
            </a:endParaRPr>
          </a:p>
          <a:p>
            <a:pPr>
              <a:buFont typeface="Wingdings" pitchFamily="2" charset="2"/>
              <a:buChar char="v"/>
            </a:pPr>
            <a:endParaRPr lang="it-IT" sz="1600" b="1" dirty="0">
              <a:solidFill>
                <a:schemeClr val="accent2">
                  <a:lumMod val="50000"/>
                </a:schemeClr>
              </a:solidFill>
            </a:endParaRPr>
          </a:p>
          <a:p>
            <a:pPr>
              <a:buFont typeface="Wingdings" pitchFamily="2" charset="2"/>
              <a:buChar char="v"/>
            </a:pPr>
            <a:r>
              <a:rPr lang="it-IT" sz="1600" b="1" dirty="0" smtClean="0">
                <a:solidFill>
                  <a:schemeClr val="accent2">
                    <a:lumMod val="50000"/>
                  </a:schemeClr>
                </a:solidFill>
              </a:rPr>
              <a:t>Programmazione e Progettazione educativa</a:t>
            </a:r>
          </a:p>
          <a:p>
            <a:pPr>
              <a:buFont typeface="Wingdings" pitchFamily="2" charset="2"/>
              <a:buChar char="v"/>
            </a:pPr>
            <a:r>
              <a:rPr lang="it-IT" sz="1600" b="1" dirty="0">
                <a:solidFill>
                  <a:schemeClr val="accent2">
                    <a:lumMod val="50000"/>
                  </a:schemeClr>
                </a:solidFill>
              </a:rPr>
              <a:t>T</a:t>
            </a:r>
            <a:r>
              <a:rPr lang="it-IT" sz="1600" b="1" dirty="0" smtClean="0">
                <a:solidFill>
                  <a:schemeClr val="accent2">
                    <a:lumMod val="50000"/>
                  </a:schemeClr>
                </a:solidFill>
              </a:rPr>
              <a:t>appe fondamentali nell’elaborazione di un progetto educativo</a:t>
            </a:r>
          </a:p>
          <a:p>
            <a:pPr>
              <a:buFont typeface="Wingdings" pitchFamily="2" charset="2"/>
              <a:buChar char="v"/>
            </a:pPr>
            <a:r>
              <a:rPr lang="it-IT" sz="1600" b="1" dirty="0" smtClean="0">
                <a:solidFill>
                  <a:schemeClr val="accent2">
                    <a:lumMod val="50000"/>
                  </a:schemeClr>
                </a:solidFill>
              </a:rPr>
              <a:t>Unità didattica</a:t>
            </a:r>
          </a:p>
          <a:p>
            <a:pPr>
              <a:buFont typeface="Wingdings" pitchFamily="2" charset="2"/>
              <a:buChar char="v"/>
            </a:pPr>
            <a:r>
              <a:rPr lang="it-IT" sz="1600" b="1" dirty="0" smtClean="0">
                <a:solidFill>
                  <a:schemeClr val="accent2">
                    <a:lumMod val="50000"/>
                  </a:schemeClr>
                </a:solidFill>
              </a:rPr>
              <a:t>Valutazione, verifica e relativi strumenti…</a:t>
            </a:r>
          </a:p>
          <a:p>
            <a:pPr marL="0" indent="0">
              <a:buNone/>
            </a:pPr>
            <a:endParaRPr lang="it-IT" sz="1600" b="1" dirty="0" smtClean="0">
              <a:solidFill>
                <a:schemeClr val="accent2">
                  <a:lumMod val="50000"/>
                </a:schemeClr>
              </a:solidFill>
            </a:endParaRPr>
          </a:p>
          <a:p>
            <a:pPr marL="0" indent="0">
              <a:buNone/>
            </a:pPr>
            <a:endParaRPr lang="it-IT" sz="1600" b="1" dirty="0">
              <a:solidFill>
                <a:schemeClr val="accent2">
                  <a:lumMod val="50000"/>
                </a:schemeClr>
              </a:solidFill>
            </a:endParaRPr>
          </a:p>
          <a:p>
            <a:pPr marL="0" indent="0" algn="just">
              <a:buNone/>
            </a:pPr>
            <a:r>
              <a:rPr lang="it-IT" sz="1600" b="1" dirty="0" smtClean="0">
                <a:solidFill>
                  <a:schemeClr val="accent2">
                    <a:lumMod val="50000"/>
                  </a:schemeClr>
                </a:solidFill>
              </a:rPr>
              <a:t>… inoltre, visioneremo insieme e discuteremo alcuni progetti educativi, analizzandone punti di forza e di debolezza…</a:t>
            </a:r>
          </a:p>
          <a:p>
            <a:pPr marL="0" indent="0">
              <a:buNone/>
            </a:pPr>
            <a:endParaRPr lang="it-IT" sz="1600" b="1" dirty="0" smtClean="0">
              <a:solidFill>
                <a:schemeClr val="accent2">
                  <a:lumMod val="50000"/>
                </a:schemeClr>
              </a:solidFill>
            </a:endParaRPr>
          </a:p>
          <a:p>
            <a:pPr>
              <a:buFont typeface="Wingdings" pitchFamily="2" charset="2"/>
              <a:buChar char="v"/>
            </a:pPr>
            <a:r>
              <a:rPr lang="it-IT" sz="1600" b="1" dirty="0" smtClean="0">
                <a:solidFill>
                  <a:schemeClr val="accent2">
                    <a:lumMod val="50000"/>
                  </a:schemeClr>
                </a:solidFill>
              </a:rPr>
              <a:t>Verifica e valutazione del nostro incontro.</a:t>
            </a:r>
          </a:p>
          <a:p>
            <a:pPr>
              <a:buFont typeface="Wingdings" pitchFamily="2" charset="2"/>
              <a:buChar char="v"/>
            </a:pPr>
            <a:endParaRPr lang="it-IT" sz="1600" b="1" dirty="0" smtClean="0">
              <a:solidFill>
                <a:schemeClr val="accent2">
                  <a:lumMod val="50000"/>
                </a:schemeClr>
              </a:solidFill>
            </a:endParaRPr>
          </a:p>
          <a:p>
            <a:pPr>
              <a:buFont typeface="Wingdings" pitchFamily="2" charset="2"/>
              <a:buChar char="v"/>
            </a:pPr>
            <a:endParaRPr lang="it-IT" sz="1500" dirty="0" smtClean="0">
              <a:solidFill>
                <a:schemeClr val="accent2">
                  <a:lumMod val="50000"/>
                </a:schemeClr>
              </a:solidFill>
            </a:endParaRPr>
          </a:p>
          <a:p>
            <a:pPr>
              <a:buFont typeface="Wingdings" pitchFamily="2" charset="2"/>
              <a:buChar char="v"/>
            </a:pPr>
            <a:endParaRPr lang="it-IT" sz="1500" dirty="0" smtClean="0">
              <a:solidFill>
                <a:schemeClr val="accent2">
                  <a:lumMod val="50000"/>
                </a:schemeClr>
              </a:solidFill>
            </a:endParaRPr>
          </a:p>
          <a:p>
            <a:pPr>
              <a:buFont typeface="Wingdings" pitchFamily="2" charset="2"/>
              <a:buChar char="v"/>
            </a:pPr>
            <a:endParaRPr lang="it-IT" sz="1500" dirty="0" smtClean="0">
              <a:solidFill>
                <a:schemeClr val="accent2">
                  <a:lumMod val="50000"/>
                </a:schemeClr>
              </a:solidFill>
            </a:endParaRPr>
          </a:p>
          <a:p>
            <a:pPr>
              <a:buFont typeface="Wingdings" pitchFamily="2" charset="2"/>
              <a:buChar char="v"/>
            </a:pPr>
            <a:endParaRPr lang="it-IT" sz="1500" dirty="0" smtClean="0">
              <a:solidFill>
                <a:schemeClr val="accent2">
                  <a:lumMod val="50000"/>
                </a:schemeClr>
              </a:solidFill>
            </a:endParaRPr>
          </a:p>
          <a:p>
            <a:pPr>
              <a:buFont typeface="Wingdings" pitchFamily="2" charset="2"/>
              <a:buChar char="v"/>
            </a:pPr>
            <a:endParaRPr lang="it-IT" sz="1500" dirty="0" smtClean="0">
              <a:solidFill>
                <a:schemeClr val="accent2">
                  <a:lumMod val="50000"/>
                </a:schemeClr>
              </a:solidFill>
            </a:endParaRPr>
          </a:p>
        </p:txBody>
      </p:sp>
    </p:spTree>
    <p:extLst>
      <p:ext uri="{BB962C8B-B14F-4D97-AF65-F5344CB8AC3E}">
        <p14:creationId xmlns:p14="http://schemas.microsoft.com/office/powerpoint/2010/main" val="10982230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74638"/>
            <a:ext cx="7457256" cy="562074"/>
          </a:xfrm>
        </p:spPr>
        <p:txBody>
          <a:bodyPr>
            <a:normAutofit/>
          </a:bodyPr>
          <a:lstStyle/>
          <a:p>
            <a:pPr algn="ctr"/>
            <a:r>
              <a:rPr lang="it-IT" sz="2000" b="1" i="1" dirty="0" smtClean="0">
                <a:solidFill>
                  <a:schemeClr val="accent1">
                    <a:lumMod val="75000"/>
                  </a:schemeClr>
                </a:solidFill>
              </a:rPr>
              <a:t>1. LA PROGETTAZIONE EDUCATIVA</a:t>
            </a:r>
            <a:endParaRPr lang="it-IT" sz="2000" b="1" i="1" dirty="0">
              <a:solidFill>
                <a:schemeClr val="accent1">
                  <a:lumMod val="75000"/>
                </a:schemeClr>
              </a:solidFill>
            </a:endParaRPr>
          </a:p>
        </p:txBody>
      </p:sp>
      <p:sp>
        <p:nvSpPr>
          <p:cNvPr id="3" name="Segnaposto contenuto 2"/>
          <p:cNvSpPr>
            <a:spLocks noGrp="1"/>
          </p:cNvSpPr>
          <p:nvPr>
            <p:ph sz="quarter" idx="1"/>
          </p:nvPr>
        </p:nvSpPr>
        <p:spPr>
          <a:xfrm>
            <a:off x="467544" y="980728"/>
            <a:ext cx="7457256" cy="5493224"/>
          </a:xfrm>
        </p:spPr>
        <p:txBody>
          <a:bodyPr>
            <a:normAutofit fontScale="92500" lnSpcReduction="20000"/>
          </a:bodyPr>
          <a:lstStyle/>
          <a:p>
            <a:pPr>
              <a:buNone/>
            </a:pPr>
            <a:r>
              <a:rPr lang="it-IT" sz="1600" b="1" i="1" dirty="0" smtClean="0">
                <a:solidFill>
                  <a:schemeClr val="accent2">
                    <a:lumMod val="50000"/>
                  </a:schemeClr>
                </a:solidFill>
              </a:rPr>
              <a:t>“Sapete qual è l’unico modo per far ridere il buon Dio?”</a:t>
            </a:r>
          </a:p>
          <a:p>
            <a:pPr>
              <a:buNone/>
            </a:pPr>
            <a:r>
              <a:rPr lang="it-IT" sz="1600" b="1" i="1" dirty="0" smtClean="0">
                <a:solidFill>
                  <a:schemeClr val="accent2">
                    <a:lumMod val="50000"/>
                  </a:schemeClr>
                </a:solidFill>
              </a:rPr>
              <a:t>“Raccontargli i propri progetti.”</a:t>
            </a:r>
          </a:p>
          <a:p>
            <a:pPr>
              <a:buNone/>
            </a:pPr>
            <a:r>
              <a:rPr lang="it-IT" sz="1600" b="1" i="1" dirty="0" smtClean="0">
                <a:solidFill>
                  <a:schemeClr val="accent2">
                    <a:lumMod val="50000"/>
                  </a:schemeClr>
                </a:solidFill>
              </a:rPr>
              <a:t>(D. Pennac)</a:t>
            </a:r>
          </a:p>
          <a:p>
            <a:pPr>
              <a:buNone/>
            </a:pPr>
            <a:endParaRPr lang="it-IT" sz="1600" b="1" dirty="0" smtClean="0">
              <a:solidFill>
                <a:schemeClr val="accent2">
                  <a:lumMod val="50000"/>
                </a:schemeClr>
              </a:solidFill>
            </a:endParaRPr>
          </a:p>
          <a:p>
            <a:pPr algn="just">
              <a:buFont typeface="Wingdings" pitchFamily="2" charset="2"/>
              <a:buChar char="v"/>
            </a:pPr>
            <a:r>
              <a:rPr lang="it-IT" sz="1600" b="1" dirty="0" smtClean="0">
                <a:solidFill>
                  <a:schemeClr val="accent2">
                    <a:lumMod val="50000"/>
                  </a:schemeClr>
                </a:solidFill>
              </a:rPr>
              <a:t>In altre parole, niente panico, non c’è nulla che vada come previsto, è l’unica cosa che ci insegna il futuro quando diventa passato</a:t>
            </a:r>
          </a:p>
          <a:p>
            <a:pPr algn="just">
              <a:buFont typeface="Wingdings" pitchFamily="2" charset="2"/>
              <a:buChar char="v"/>
            </a:pPr>
            <a:endParaRPr lang="it-IT" sz="1600" b="1" i="1" dirty="0" smtClean="0">
              <a:solidFill>
                <a:schemeClr val="accent2">
                  <a:lumMod val="50000"/>
                </a:schemeClr>
              </a:solidFill>
            </a:endParaRPr>
          </a:p>
          <a:p>
            <a:pPr algn="just">
              <a:buFont typeface="Wingdings" pitchFamily="2" charset="2"/>
              <a:buChar char="v"/>
            </a:pPr>
            <a:r>
              <a:rPr lang="it-IT" sz="1600" b="1" i="1" dirty="0" smtClean="0">
                <a:solidFill>
                  <a:schemeClr val="accent2">
                    <a:lumMod val="50000"/>
                  </a:schemeClr>
                </a:solidFill>
              </a:rPr>
              <a:t>“Il bambino non viene mai da solo a scuola. In classe entra una cipolla: svariati strati di magone, paura, preoccupazione, rancore, rabbia, desideri insoddisfatti, rinunce furibonde accumulati su un substrato di passato disonorevole, di presente minaccioso, di futuro precluso. Guardateli, ecco che arrivano, il corpo in divenire e la famiglia nello zaino. La lezione può cominciare solo dopo che hanno posato il fardello e pelato la cipolla. Difficile spiegarlo, ma spesso basta solo uno sguardo, una frase benevola, la parola di un adulto fiduciosa, chiara ed equilibrata per dissolvere quei magoni, alleviare quegli animi, collocarli in un presente rigorosamente </a:t>
            </a:r>
            <a:r>
              <a:rPr lang="it-IT" sz="1600" b="1" i="1" dirty="0" err="1" smtClean="0">
                <a:solidFill>
                  <a:schemeClr val="accent2">
                    <a:lumMod val="50000"/>
                  </a:schemeClr>
                </a:solidFill>
              </a:rPr>
              <a:t>indicativo…</a:t>
            </a:r>
            <a:r>
              <a:rPr lang="it-IT" sz="1600" b="1" i="1" dirty="0" smtClean="0">
                <a:solidFill>
                  <a:schemeClr val="accent2">
                    <a:lumMod val="50000"/>
                  </a:schemeClr>
                </a:solidFill>
              </a:rPr>
              <a:t>”</a:t>
            </a:r>
          </a:p>
          <a:p>
            <a:pPr algn="r">
              <a:buNone/>
            </a:pPr>
            <a:r>
              <a:rPr lang="it-IT" sz="1600" b="1" i="1" dirty="0" smtClean="0">
                <a:solidFill>
                  <a:schemeClr val="accent2">
                    <a:lumMod val="50000"/>
                  </a:schemeClr>
                </a:solidFill>
              </a:rPr>
              <a:t>(D. Pennac)</a:t>
            </a:r>
          </a:p>
          <a:p>
            <a:pPr algn="just">
              <a:buNone/>
            </a:pPr>
            <a:endParaRPr lang="it-IT" sz="1600" b="1" i="1" dirty="0" smtClean="0">
              <a:solidFill>
                <a:schemeClr val="accent2">
                  <a:lumMod val="50000"/>
                </a:schemeClr>
              </a:solidFill>
            </a:endParaRPr>
          </a:p>
          <a:p>
            <a:pPr algn="just">
              <a:buFont typeface="Wingdings" pitchFamily="2" charset="2"/>
              <a:buChar char="v"/>
            </a:pPr>
            <a:r>
              <a:rPr lang="it-IT" sz="1600" b="1" i="1" dirty="0" smtClean="0">
                <a:solidFill>
                  <a:schemeClr val="accent2">
                    <a:lumMod val="50000"/>
                  </a:schemeClr>
                </a:solidFill>
              </a:rPr>
              <a:t>“Naturalmente il beneficio sarà provvisorio, la cipolla si ricomporrà all’uscita e forse domani bisognerà ricominciare daccapo. Ma insegnare è proprio questo: ricominciare fino a scomparire come </a:t>
            </a:r>
            <a:r>
              <a:rPr lang="it-IT" sz="1600" b="1" i="1" dirty="0" err="1" smtClean="0">
                <a:solidFill>
                  <a:schemeClr val="accent2">
                    <a:lumMod val="50000"/>
                  </a:schemeClr>
                </a:solidFill>
              </a:rPr>
              <a:t>insegnanti…</a:t>
            </a:r>
            <a:r>
              <a:rPr lang="it-IT" sz="1600" b="1" i="1" smtClean="0">
                <a:solidFill>
                  <a:schemeClr val="accent2">
                    <a:lumMod val="50000"/>
                  </a:schemeClr>
                </a:solidFill>
              </a:rPr>
              <a:t>”                                                                                   (</a:t>
            </a:r>
            <a:r>
              <a:rPr lang="it-IT" sz="1600" b="1" i="1" dirty="0" smtClean="0">
                <a:solidFill>
                  <a:schemeClr val="accent2">
                    <a:lumMod val="50000"/>
                  </a:schemeClr>
                </a:solidFill>
              </a:rPr>
              <a:t>D. Pennac)</a:t>
            </a:r>
          </a:p>
          <a:p>
            <a:pPr algn="just">
              <a:buNone/>
            </a:pPr>
            <a:endParaRPr lang="it-IT" sz="1600" b="1" i="1"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500"/>
                                        <p:tgtEl>
                                          <p:spTgt spid="3">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ox(in)">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box(in)">
                                      <p:cBhvr>
                                        <p:cTn id="28" dur="5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box(in)">
                                      <p:cBhvr>
                                        <p:cTn id="33" dur="500"/>
                                        <p:tgtEl>
                                          <p:spTgt spid="3">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box(in)">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74638"/>
            <a:ext cx="7457256" cy="562074"/>
          </a:xfrm>
        </p:spPr>
        <p:txBody>
          <a:bodyPr>
            <a:normAutofit/>
          </a:bodyPr>
          <a:lstStyle/>
          <a:p>
            <a:pPr algn="ctr"/>
            <a:r>
              <a:rPr lang="it-IT" sz="2000" b="1" i="1" dirty="0" smtClean="0">
                <a:solidFill>
                  <a:schemeClr val="accent1">
                    <a:lumMod val="75000"/>
                  </a:schemeClr>
                </a:solidFill>
              </a:rPr>
              <a:t>2. LA PROGETTAZIONE EDUCATIVA</a:t>
            </a:r>
            <a:endParaRPr lang="it-IT" sz="2000" b="1" i="1" dirty="0">
              <a:solidFill>
                <a:schemeClr val="accent1">
                  <a:lumMod val="75000"/>
                </a:schemeClr>
              </a:solidFill>
            </a:endParaRPr>
          </a:p>
        </p:txBody>
      </p:sp>
      <p:sp>
        <p:nvSpPr>
          <p:cNvPr id="3" name="Segnaposto contenuto 2"/>
          <p:cNvSpPr>
            <a:spLocks noGrp="1"/>
          </p:cNvSpPr>
          <p:nvPr>
            <p:ph sz="quarter" idx="1"/>
          </p:nvPr>
        </p:nvSpPr>
        <p:spPr>
          <a:xfrm>
            <a:off x="539552" y="980728"/>
            <a:ext cx="7467600" cy="5256584"/>
          </a:xfrm>
        </p:spPr>
        <p:txBody>
          <a:bodyPr>
            <a:normAutofit lnSpcReduction="10000"/>
          </a:bodyPr>
          <a:lstStyle/>
          <a:p>
            <a:pPr algn="just">
              <a:buFont typeface="Wingdings" pitchFamily="2" charset="2"/>
              <a:buChar char="v"/>
            </a:pPr>
            <a:r>
              <a:rPr lang="it-IT" sz="1600" dirty="0" smtClean="0">
                <a:solidFill>
                  <a:schemeClr val="accent2">
                    <a:lumMod val="50000"/>
                  </a:schemeClr>
                </a:solidFill>
              </a:rPr>
              <a:t>Il concetto di programmazione poggia su istanze di pianificazione, razionalizzazione e gestione dell’intervento educativo. Si tende, quindi, ad una certa omogeneità (ad esempio programmi ministeriali per una certa disciplina), che chiaramente non tiene conto di variabili particolari.</a:t>
            </a:r>
          </a:p>
          <a:p>
            <a:pPr algn="just">
              <a:buFont typeface="Wingdings" pitchFamily="2" charset="2"/>
              <a:buChar char="v"/>
            </a:pPr>
            <a:r>
              <a:rPr lang="it-IT" sz="1600" dirty="0" smtClean="0">
                <a:solidFill>
                  <a:schemeClr val="accent2">
                    <a:lumMod val="50000"/>
                  </a:schemeClr>
                </a:solidFill>
              </a:rPr>
              <a:t>Il progetto consiste nella declinazione di un programma in relazione a specifiche necessità/situazioni/peculiarità, talvolta perfino individuali, ed è collegato alla soggettività di TUTTI gli attori in scena, alla particolarità e alla irripetibilità dei processi educativi</a:t>
            </a:r>
          </a:p>
          <a:p>
            <a:pPr algn="just">
              <a:buNone/>
            </a:pPr>
            <a:endParaRPr lang="it-IT" sz="1600" dirty="0" smtClean="0">
              <a:solidFill>
                <a:schemeClr val="accent2">
                  <a:lumMod val="50000"/>
                </a:schemeClr>
              </a:solidFill>
            </a:endParaRPr>
          </a:p>
          <a:p>
            <a:pPr algn="just">
              <a:buNone/>
            </a:pPr>
            <a:endParaRPr lang="it-IT" sz="1600" dirty="0" smtClean="0">
              <a:solidFill>
                <a:schemeClr val="accent2">
                  <a:lumMod val="50000"/>
                </a:schemeClr>
              </a:solidFill>
            </a:endParaRPr>
          </a:p>
          <a:p>
            <a:pPr algn="just">
              <a:buNone/>
            </a:pPr>
            <a:endParaRPr lang="it-IT" sz="1600" dirty="0" smtClean="0">
              <a:solidFill>
                <a:schemeClr val="accent2">
                  <a:lumMod val="50000"/>
                </a:schemeClr>
              </a:solidFill>
            </a:endParaRPr>
          </a:p>
          <a:p>
            <a:pPr algn="just">
              <a:buFont typeface="Wingdings" pitchFamily="2" charset="2"/>
              <a:buChar char="v"/>
            </a:pPr>
            <a:r>
              <a:rPr lang="it-IT" sz="1600" dirty="0" smtClean="0">
                <a:solidFill>
                  <a:schemeClr val="accent2">
                    <a:lumMod val="50000"/>
                  </a:schemeClr>
                </a:solidFill>
              </a:rPr>
              <a:t>Si pone quindi grande enfasi sulla dimensione soggettiva della relazione educativa</a:t>
            </a:r>
          </a:p>
          <a:p>
            <a:pPr algn="just">
              <a:buFont typeface="Wingdings" pitchFamily="2" charset="2"/>
              <a:buChar char="v"/>
            </a:pPr>
            <a:endParaRPr lang="it-IT" sz="1600" dirty="0">
              <a:solidFill>
                <a:schemeClr val="accent2">
                  <a:lumMod val="50000"/>
                </a:schemeClr>
              </a:solidFill>
            </a:endParaRPr>
          </a:p>
          <a:p>
            <a:pPr algn="just">
              <a:buFont typeface="Wingdings" pitchFamily="2" charset="2"/>
              <a:buChar char="v"/>
            </a:pPr>
            <a:endParaRPr lang="it-IT" sz="1600" dirty="0" smtClean="0">
              <a:solidFill>
                <a:schemeClr val="accent2">
                  <a:lumMod val="50000"/>
                </a:schemeClr>
              </a:solidFill>
            </a:endParaRPr>
          </a:p>
          <a:p>
            <a:pPr algn="just">
              <a:buFont typeface="Wingdings" pitchFamily="2" charset="2"/>
              <a:buChar char="v"/>
            </a:pPr>
            <a:r>
              <a:rPr lang="it-IT" sz="1600" dirty="0" smtClean="0">
                <a:solidFill>
                  <a:schemeClr val="accent2">
                    <a:lumMod val="50000"/>
                  </a:schemeClr>
                </a:solidFill>
              </a:rPr>
              <a:t>“</a:t>
            </a:r>
            <a:r>
              <a:rPr lang="it-IT" sz="1600" i="1" dirty="0" smtClean="0">
                <a:solidFill>
                  <a:schemeClr val="accent2">
                    <a:lumMod val="50000"/>
                  </a:schemeClr>
                </a:solidFill>
              </a:rPr>
              <a:t>Nessuno educa nessuno</a:t>
            </a:r>
            <a:r>
              <a:rPr lang="it-IT" sz="1600" dirty="0" smtClean="0">
                <a:solidFill>
                  <a:schemeClr val="accent2">
                    <a:lumMod val="50000"/>
                  </a:schemeClr>
                </a:solidFill>
              </a:rPr>
              <a:t>”: nessun individuo in quanto tale ha un ruolo educativo di per sé: è piuttosto la tela delle relazioni intrecciata dai soggetti che ne fanno parte, filtrata attraverso l’esperienza sociale, che permette qualsiasi percorso di crescita o processo educativo</a:t>
            </a:r>
          </a:p>
          <a:p>
            <a:pPr algn="just">
              <a:buFont typeface="Wingdings" pitchFamily="2" charset="2"/>
              <a:buChar char="v"/>
            </a:pPr>
            <a:endParaRPr lang="it-IT" sz="1600" dirty="0"/>
          </a:p>
        </p:txBody>
      </p:sp>
      <p:sp>
        <p:nvSpPr>
          <p:cNvPr id="4" name="Freccia in giù 3"/>
          <p:cNvSpPr/>
          <p:nvPr/>
        </p:nvSpPr>
        <p:spPr>
          <a:xfrm>
            <a:off x="4075352" y="3069020"/>
            <a:ext cx="396000" cy="540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amond(in)">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ox(in)">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88640"/>
            <a:ext cx="7457256" cy="648072"/>
          </a:xfrm>
        </p:spPr>
        <p:txBody>
          <a:bodyPr>
            <a:noAutofit/>
          </a:bodyPr>
          <a:lstStyle/>
          <a:p>
            <a:pPr algn="ctr"/>
            <a:r>
              <a:rPr lang="it-IT" sz="2000" b="1" i="1" dirty="0" smtClean="0">
                <a:solidFill>
                  <a:schemeClr val="accent1">
                    <a:lumMod val="75000"/>
                  </a:schemeClr>
                </a:solidFill>
              </a:rPr>
              <a:t>A) TAPPE FONDAMENTALI NELL’ELABORAZIONE </a:t>
            </a:r>
            <a:br>
              <a:rPr lang="it-IT" sz="2000" b="1" i="1" dirty="0" smtClean="0">
                <a:solidFill>
                  <a:schemeClr val="accent1">
                    <a:lumMod val="75000"/>
                  </a:schemeClr>
                </a:solidFill>
              </a:rPr>
            </a:br>
            <a:r>
              <a:rPr lang="it-IT" sz="2000" b="1" i="1" dirty="0" err="1" smtClean="0">
                <a:solidFill>
                  <a:schemeClr val="accent1">
                    <a:lumMod val="75000"/>
                  </a:schemeClr>
                </a:solidFill>
              </a:rPr>
              <a:t>DI</a:t>
            </a:r>
            <a:r>
              <a:rPr lang="it-IT" sz="2000" b="1" i="1" dirty="0" smtClean="0">
                <a:solidFill>
                  <a:schemeClr val="accent1">
                    <a:lumMod val="75000"/>
                  </a:schemeClr>
                </a:solidFill>
              </a:rPr>
              <a:t> UN PROGETTO EDUCATIVO</a:t>
            </a:r>
            <a:endParaRPr lang="it-IT" sz="2000" b="1" i="1" dirty="0">
              <a:solidFill>
                <a:schemeClr val="accent1">
                  <a:lumMod val="75000"/>
                </a:schemeClr>
              </a:solidFill>
            </a:endParaRPr>
          </a:p>
        </p:txBody>
      </p:sp>
      <p:sp>
        <p:nvSpPr>
          <p:cNvPr id="3" name="Segnaposto contenuto 2"/>
          <p:cNvSpPr>
            <a:spLocks noGrp="1"/>
          </p:cNvSpPr>
          <p:nvPr>
            <p:ph sz="quarter" idx="1"/>
          </p:nvPr>
        </p:nvSpPr>
        <p:spPr>
          <a:xfrm>
            <a:off x="467544" y="1124744"/>
            <a:ext cx="7467600" cy="4873752"/>
          </a:xfrm>
        </p:spPr>
        <p:txBody>
          <a:bodyPr>
            <a:normAutofit/>
          </a:bodyPr>
          <a:lstStyle/>
          <a:p>
            <a:pPr marL="342900" indent="-342900" algn="just">
              <a:buFont typeface="+mj-lt"/>
              <a:buAutoNum type="arabicPeriod"/>
            </a:pPr>
            <a:r>
              <a:rPr lang="it-IT" sz="1600" b="1" dirty="0" smtClean="0">
                <a:solidFill>
                  <a:schemeClr val="accent2">
                    <a:lumMod val="50000"/>
                  </a:schemeClr>
                </a:solidFill>
              </a:rPr>
              <a:t>Premesse </a:t>
            </a:r>
            <a:r>
              <a:rPr lang="it-IT" sz="1600" dirty="0" smtClean="0">
                <a:solidFill>
                  <a:schemeClr val="accent2">
                    <a:lumMod val="50000"/>
                  </a:schemeClr>
                </a:solidFill>
              </a:rPr>
              <a:t>(modelli teorici di riferimento)</a:t>
            </a:r>
            <a:endParaRPr lang="it-IT" sz="1600" b="1" dirty="0" smtClean="0">
              <a:solidFill>
                <a:schemeClr val="accent2">
                  <a:lumMod val="50000"/>
                </a:schemeClr>
              </a:solidFill>
            </a:endParaRPr>
          </a:p>
          <a:p>
            <a:pPr marL="342900" indent="-342900" algn="just">
              <a:buFont typeface="+mj-lt"/>
              <a:buAutoNum type="arabicPeriod"/>
            </a:pPr>
            <a:r>
              <a:rPr lang="it-IT" sz="1600" b="1" dirty="0" smtClean="0">
                <a:solidFill>
                  <a:schemeClr val="accent2">
                    <a:lumMod val="50000"/>
                  </a:schemeClr>
                </a:solidFill>
              </a:rPr>
              <a:t>Analisi della situazione, del contesto, di tutti i soggetti coinvolti </a:t>
            </a:r>
            <a:r>
              <a:rPr lang="it-IT" sz="1600" dirty="0" smtClean="0">
                <a:solidFill>
                  <a:schemeClr val="accent2">
                    <a:lumMod val="50000"/>
                  </a:schemeClr>
                </a:solidFill>
              </a:rPr>
              <a:t>(enfasi sull’osservazione, sull’interpretazione, sulla comprensione)</a:t>
            </a:r>
          </a:p>
          <a:p>
            <a:pPr marL="342900" indent="-342900" algn="just">
              <a:buFont typeface="+mj-lt"/>
              <a:buAutoNum type="arabicPeriod"/>
            </a:pPr>
            <a:r>
              <a:rPr lang="it-IT" sz="1600" b="1" dirty="0" smtClean="0">
                <a:solidFill>
                  <a:schemeClr val="accent2">
                    <a:lumMod val="50000"/>
                  </a:schemeClr>
                </a:solidFill>
              </a:rPr>
              <a:t>Definizione delle finalità  </a:t>
            </a:r>
            <a:r>
              <a:rPr lang="it-IT" sz="1600" dirty="0" smtClean="0">
                <a:solidFill>
                  <a:schemeClr val="accent2">
                    <a:lumMod val="50000"/>
                  </a:schemeClr>
                </a:solidFill>
              </a:rPr>
              <a:t>(generali, aspecifiche, ad esempio “</a:t>
            </a:r>
            <a:r>
              <a:rPr lang="it-IT" sz="1600" i="1" dirty="0" smtClean="0">
                <a:solidFill>
                  <a:schemeClr val="accent2">
                    <a:lumMod val="50000"/>
                  </a:schemeClr>
                </a:solidFill>
              </a:rPr>
              <a:t>promuovere la formazione dell’uomo e del cittadino</a:t>
            </a:r>
            <a:r>
              <a:rPr lang="it-IT" sz="1600" dirty="0" smtClean="0">
                <a:solidFill>
                  <a:schemeClr val="accent2">
                    <a:lumMod val="50000"/>
                  </a:schemeClr>
                </a:solidFill>
              </a:rPr>
              <a:t>”)</a:t>
            </a:r>
          </a:p>
          <a:p>
            <a:pPr marL="342900" indent="-342900" algn="just">
              <a:buFont typeface="+mj-lt"/>
              <a:buAutoNum type="arabicPeriod"/>
            </a:pPr>
            <a:r>
              <a:rPr lang="it-IT" sz="1600" b="1" dirty="0" smtClean="0">
                <a:solidFill>
                  <a:schemeClr val="accent2">
                    <a:lumMod val="50000"/>
                  </a:schemeClr>
                </a:solidFill>
              </a:rPr>
              <a:t>Formulazione degli obiettivi </a:t>
            </a:r>
            <a:r>
              <a:rPr lang="it-IT" sz="1600" dirty="0" smtClean="0">
                <a:solidFill>
                  <a:schemeClr val="accent2">
                    <a:lumMod val="50000"/>
                  </a:schemeClr>
                </a:solidFill>
              </a:rPr>
              <a:t>(sempre concreti, osservabili e misurabili). Esplicitare un obiettivo di lavoro significa restituire  le pratiche di lavoro ad un’area di senso permeabile alla riflessione, al dialogo, alla discussione e alla critica. Questo perché:</a:t>
            </a:r>
          </a:p>
          <a:p>
            <a:pPr marL="342900" indent="-342900" algn="just">
              <a:buFont typeface="+mj-lt"/>
              <a:buAutoNum type="alphaLcParenR"/>
            </a:pPr>
            <a:r>
              <a:rPr lang="it-IT" sz="1600" dirty="0" smtClean="0">
                <a:solidFill>
                  <a:schemeClr val="accent2">
                    <a:lumMod val="50000"/>
                  </a:schemeClr>
                </a:solidFill>
              </a:rPr>
              <a:t>È il primo passo per acquisire consapevolezza di quanto si sta facendo;</a:t>
            </a:r>
          </a:p>
          <a:p>
            <a:pPr marL="342900" indent="-342900" algn="just">
              <a:buFont typeface="+mj-lt"/>
              <a:buAutoNum type="alphaLcParenR"/>
            </a:pPr>
            <a:r>
              <a:rPr lang="it-IT" sz="1600" dirty="0" smtClean="0">
                <a:solidFill>
                  <a:schemeClr val="accent2">
                    <a:lumMod val="50000"/>
                  </a:schemeClr>
                </a:solidFill>
              </a:rPr>
              <a:t>Serve per comunicare con i colleghi, con altri professionisti, con l’istituzione, con la famiglia dell’utente;</a:t>
            </a:r>
          </a:p>
          <a:p>
            <a:pPr marL="342900" indent="-342900" algn="just">
              <a:buFont typeface="+mj-lt"/>
              <a:buAutoNum type="alphaLcParenR"/>
            </a:pPr>
            <a:r>
              <a:rPr lang="it-IT" sz="1600" dirty="0" smtClean="0">
                <a:solidFill>
                  <a:schemeClr val="accent2">
                    <a:lumMod val="50000"/>
                  </a:schemeClr>
                </a:solidFill>
              </a:rPr>
              <a:t>Serve per valutare e per perfezionare l’andamento dell’intervento.</a:t>
            </a:r>
          </a:p>
          <a:p>
            <a:pPr marL="342900" indent="-342900" algn="just">
              <a:buNone/>
            </a:pPr>
            <a:r>
              <a:rPr lang="it-IT" sz="1200" i="1" dirty="0" smtClean="0">
                <a:solidFill>
                  <a:schemeClr val="accent2">
                    <a:lumMod val="50000"/>
                  </a:schemeClr>
                </a:solidFill>
              </a:rPr>
              <a:t>Esempio: che F., ospite di una comunità per minori, frequenti l’ultimo anno della scuola media il prossimo anno.</a:t>
            </a:r>
          </a:p>
          <a:p>
            <a:pPr marL="342900" indent="-342900" algn="just">
              <a:buNone/>
            </a:pPr>
            <a:r>
              <a:rPr lang="it-IT" sz="1200" i="1" dirty="0" smtClean="0">
                <a:solidFill>
                  <a:schemeClr val="accent2">
                    <a:lumMod val="50000"/>
                  </a:schemeClr>
                </a:solidFill>
              </a:rPr>
              <a:t>Potremo considerare raggiunto l’obiettivo posto se: a) se F. avrà fatto meno del 30% di assenze; b)se riuscirà a fare questo senza essere sottoposto ad una pressione assillante da parte dell’educatore; c) se in concomitanza riuscirà a svolgere gli impegni che ha già assunto.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500"/>
                                        <p:tgtEl>
                                          <p:spTgt spid="3">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ox(in)">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ox(in)">
                                      <p:cBhvr>
                                        <p:cTn id="26" dur="500"/>
                                        <p:tgtEl>
                                          <p:spTgt spid="3">
                                            <p:txEl>
                                              <p:pRg st="4" end="4"/>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ox(in)">
                                      <p:cBhvr>
                                        <p:cTn id="29" dur="500"/>
                                        <p:tgtEl>
                                          <p:spTgt spid="3">
                                            <p:txEl>
                                              <p:pRg st="5" end="5"/>
                                            </p:txEl>
                                          </p:spTgt>
                                        </p:tgtEl>
                                      </p:cBhvr>
                                    </p:animEffect>
                                  </p:childTnLst>
                                </p:cTn>
                              </p:par>
                              <p:par>
                                <p:cTn id="30" presetID="4" presetClass="entr" presetSubtype="16"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ox(i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ox(in)">
                                      <p:cBhvr>
                                        <p:cTn id="37" dur="500"/>
                                        <p:tgtEl>
                                          <p:spTgt spid="3">
                                            <p:txEl>
                                              <p:pRg st="7" end="7"/>
                                            </p:txEl>
                                          </p:spTgt>
                                        </p:tgtEl>
                                      </p:cBhvr>
                                    </p:animEffect>
                                  </p:childTnLst>
                                </p:cTn>
                              </p:par>
                              <p:par>
                                <p:cTn id="38" presetID="4" presetClass="entr" presetSubtype="16" fill="hold" nodeType="with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box(in)">
                                      <p:cBhvr>
                                        <p:cTn id="4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16632"/>
            <a:ext cx="7457256" cy="720080"/>
          </a:xfrm>
        </p:spPr>
        <p:txBody>
          <a:bodyPr>
            <a:normAutofit/>
          </a:bodyPr>
          <a:lstStyle/>
          <a:p>
            <a:pPr algn="ctr"/>
            <a:r>
              <a:rPr lang="it-IT" sz="2000" b="1" i="1" dirty="0" smtClean="0">
                <a:solidFill>
                  <a:schemeClr val="accent1">
                    <a:lumMod val="75000"/>
                  </a:schemeClr>
                </a:solidFill>
              </a:rPr>
              <a:t>B) TAPPE FONDAMENTALI NELL’ELABORAZIONE </a:t>
            </a:r>
            <a:br>
              <a:rPr lang="it-IT" sz="2000" b="1" i="1" dirty="0" smtClean="0">
                <a:solidFill>
                  <a:schemeClr val="accent1">
                    <a:lumMod val="75000"/>
                  </a:schemeClr>
                </a:solidFill>
              </a:rPr>
            </a:br>
            <a:r>
              <a:rPr lang="it-IT" sz="2000" b="1" i="1" dirty="0" err="1" smtClean="0">
                <a:solidFill>
                  <a:schemeClr val="accent1">
                    <a:lumMod val="75000"/>
                  </a:schemeClr>
                </a:solidFill>
              </a:rPr>
              <a:t>DI</a:t>
            </a:r>
            <a:r>
              <a:rPr lang="it-IT" sz="2000" b="1" i="1" dirty="0" smtClean="0">
                <a:solidFill>
                  <a:schemeClr val="accent1">
                    <a:lumMod val="75000"/>
                  </a:schemeClr>
                </a:solidFill>
              </a:rPr>
              <a:t> UN PROGETTO EDUCATIVO </a:t>
            </a:r>
            <a:endParaRPr lang="it-IT" sz="2000" b="1" i="1" dirty="0"/>
          </a:p>
        </p:txBody>
      </p:sp>
      <p:sp>
        <p:nvSpPr>
          <p:cNvPr id="3" name="Segnaposto contenuto 2"/>
          <p:cNvSpPr>
            <a:spLocks noGrp="1"/>
          </p:cNvSpPr>
          <p:nvPr>
            <p:ph sz="quarter" idx="1"/>
          </p:nvPr>
        </p:nvSpPr>
        <p:spPr>
          <a:xfrm>
            <a:off x="467544" y="980728"/>
            <a:ext cx="7467600" cy="4873752"/>
          </a:xfrm>
        </p:spPr>
        <p:txBody>
          <a:bodyPr>
            <a:normAutofit/>
          </a:bodyPr>
          <a:lstStyle/>
          <a:p>
            <a:pPr>
              <a:buNone/>
            </a:pPr>
            <a:endParaRPr lang="it-IT" sz="1600" dirty="0" smtClean="0">
              <a:solidFill>
                <a:schemeClr val="accent1">
                  <a:lumMod val="75000"/>
                </a:schemeClr>
              </a:solidFill>
            </a:endParaRPr>
          </a:p>
          <a:p>
            <a:pPr>
              <a:buNone/>
            </a:pPr>
            <a:r>
              <a:rPr lang="it-IT" sz="1600" dirty="0" smtClean="0">
                <a:solidFill>
                  <a:schemeClr val="accent1">
                    <a:lumMod val="75000"/>
                  </a:schemeClr>
                </a:solidFill>
              </a:rPr>
              <a:t>5.</a:t>
            </a:r>
            <a:r>
              <a:rPr lang="it-IT" sz="1600" dirty="0" smtClean="0"/>
              <a:t> </a:t>
            </a:r>
            <a:r>
              <a:rPr lang="it-IT" sz="1600" b="1" dirty="0" smtClean="0">
                <a:solidFill>
                  <a:srgbClr val="002060"/>
                </a:solidFill>
              </a:rPr>
              <a:t>I metodi </a:t>
            </a:r>
            <a:r>
              <a:rPr lang="it-IT" sz="1600" dirty="0" smtClean="0">
                <a:solidFill>
                  <a:srgbClr val="002060"/>
                </a:solidFill>
              </a:rPr>
              <a:t>(il modo in cui raggiungiamo una meta, un obiettivo), è qualcosa che incide profondamente sulla qualità di ciò che realizziamo</a:t>
            </a:r>
          </a:p>
          <a:p>
            <a:pPr>
              <a:buNone/>
            </a:pPr>
            <a:endParaRPr lang="it-IT" sz="1600" b="1" dirty="0" smtClean="0">
              <a:solidFill>
                <a:srgbClr val="002060"/>
              </a:solidFill>
            </a:endParaRPr>
          </a:p>
          <a:p>
            <a:pPr>
              <a:buNone/>
            </a:pPr>
            <a:endParaRPr lang="it-IT" sz="1600" b="1" dirty="0" smtClean="0">
              <a:solidFill>
                <a:srgbClr val="002060"/>
              </a:solidFill>
            </a:endParaRPr>
          </a:p>
          <a:p>
            <a:pPr>
              <a:buNone/>
            </a:pPr>
            <a:endParaRPr lang="it-IT" sz="1600" b="1" dirty="0" smtClean="0">
              <a:solidFill>
                <a:srgbClr val="002060"/>
              </a:solidFill>
            </a:endParaRPr>
          </a:p>
          <a:p>
            <a:pPr marL="342900" indent="-342900" algn="just">
              <a:buFont typeface="+mj-lt"/>
              <a:buAutoNum type="alphaLcParenR"/>
            </a:pPr>
            <a:r>
              <a:rPr lang="it-IT" sz="1600" dirty="0" smtClean="0">
                <a:solidFill>
                  <a:srgbClr val="002060"/>
                </a:solidFill>
              </a:rPr>
              <a:t>Uno stesso obiettivo di lavoro può assumere un significato educativo profondamente diverso a seconda di come è perseguito, cioè dei metodi adottati</a:t>
            </a:r>
          </a:p>
          <a:p>
            <a:pPr marL="342900" indent="-342900" algn="just">
              <a:buFont typeface="+mj-lt"/>
              <a:buAutoNum type="alphaLcParenR"/>
            </a:pPr>
            <a:r>
              <a:rPr lang="it-IT" sz="1600" dirty="0" smtClean="0">
                <a:solidFill>
                  <a:srgbClr val="002060"/>
                </a:solidFill>
              </a:rPr>
              <a:t>Non possiamo considerare gli obiettivi di lavoro indipendenti dai metodi che utilizziamo</a:t>
            </a:r>
          </a:p>
          <a:p>
            <a:pPr marL="342900" indent="-342900" algn="just">
              <a:buFont typeface="+mj-lt"/>
              <a:buAutoNum type="alphaLcParenR"/>
            </a:pPr>
            <a:r>
              <a:rPr lang="it-IT" sz="1600" dirty="0" smtClean="0">
                <a:solidFill>
                  <a:srgbClr val="002060"/>
                </a:solidFill>
              </a:rPr>
              <a:t>Il “come si fa una certa cosa” resta collegato alla particolarità della situazione, degli interpreti e del contesto, nonché allo stile educativo adottato</a:t>
            </a:r>
          </a:p>
          <a:p>
            <a:pPr marL="342900" indent="-342900" algn="just">
              <a:buFont typeface="+mj-lt"/>
              <a:buAutoNum type="alphaLcParenR"/>
            </a:pPr>
            <a:r>
              <a:rPr lang="it-IT" sz="1600" dirty="0" smtClean="0">
                <a:solidFill>
                  <a:srgbClr val="002060"/>
                </a:solidFill>
              </a:rPr>
              <a:t>La valutazione finale del progetto terrà conto anche dei metodi utilizzati. </a:t>
            </a:r>
          </a:p>
          <a:p>
            <a:pPr>
              <a:buNone/>
            </a:pPr>
            <a:endParaRPr lang="it-IT" sz="1600" b="1" dirty="0"/>
          </a:p>
        </p:txBody>
      </p:sp>
      <p:sp>
        <p:nvSpPr>
          <p:cNvPr id="4" name="Freccia in giù 3"/>
          <p:cNvSpPr/>
          <p:nvPr/>
        </p:nvSpPr>
        <p:spPr>
          <a:xfrm>
            <a:off x="3995936" y="1988840"/>
            <a:ext cx="484632" cy="79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ox(in)">
                                      <p:cBhvr>
                                        <p:cTn id="22" dur="500"/>
                                        <p:tgtEl>
                                          <p:spTgt spid="3">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ox(in)">
                                      <p:cBhvr>
                                        <p:cTn id="25" dur="500"/>
                                        <p:tgtEl>
                                          <p:spTgt spid="3">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ox(in)">
                                      <p:cBhvr>
                                        <p:cTn id="28" dur="500"/>
                                        <p:tgtEl>
                                          <p:spTgt spid="3">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ox(in)">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88640"/>
            <a:ext cx="7457256" cy="648072"/>
          </a:xfrm>
        </p:spPr>
        <p:txBody>
          <a:bodyPr>
            <a:noAutofit/>
          </a:bodyPr>
          <a:lstStyle/>
          <a:p>
            <a:pPr algn="ctr"/>
            <a:r>
              <a:rPr lang="it-IT" sz="2000" b="1" i="1" dirty="0" smtClean="0">
                <a:solidFill>
                  <a:schemeClr val="accent1">
                    <a:lumMod val="75000"/>
                  </a:schemeClr>
                </a:solidFill>
              </a:rPr>
              <a:t>C) TAPPE FONDAMENTALI NELL’ELABORAZIONE </a:t>
            </a:r>
            <a:br>
              <a:rPr lang="it-IT" sz="2000" b="1" i="1" dirty="0" smtClean="0">
                <a:solidFill>
                  <a:schemeClr val="accent1">
                    <a:lumMod val="75000"/>
                  </a:schemeClr>
                </a:solidFill>
              </a:rPr>
            </a:br>
            <a:r>
              <a:rPr lang="it-IT" sz="2000" b="1" i="1" dirty="0" err="1" smtClean="0">
                <a:solidFill>
                  <a:schemeClr val="accent1">
                    <a:lumMod val="75000"/>
                  </a:schemeClr>
                </a:solidFill>
              </a:rPr>
              <a:t>DI</a:t>
            </a:r>
            <a:r>
              <a:rPr lang="it-IT" sz="2000" b="1" i="1" dirty="0" smtClean="0">
                <a:solidFill>
                  <a:schemeClr val="accent1">
                    <a:lumMod val="75000"/>
                  </a:schemeClr>
                </a:solidFill>
              </a:rPr>
              <a:t> UN PROGETTO EDUCATIVO</a:t>
            </a:r>
            <a:endParaRPr lang="it-IT" sz="2000" b="1" i="1" dirty="0"/>
          </a:p>
        </p:txBody>
      </p:sp>
      <p:sp>
        <p:nvSpPr>
          <p:cNvPr id="3" name="Segnaposto contenuto 2"/>
          <p:cNvSpPr>
            <a:spLocks noGrp="1"/>
          </p:cNvSpPr>
          <p:nvPr>
            <p:ph sz="quarter" idx="1"/>
          </p:nvPr>
        </p:nvSpPr>
        <p:spPr>
          <a:xfrm>
            <a:off x="467544" y="1052736"/>
            <a:ext cx="7457256" cy="5421216"/>
          </a:xfrm>
        </p:spPr>
        <p:txBody>
          <a:bodyPr>
            <a:normAutofit/>
          </a:bodyPr>
          <a:lstStyle/>
          <a:p>
            <a:pPr algn="just">
              <a:buNone/>
            </a:pPr>
            <a:r>
              <a:rPr lang="it-IT" sz="1600" dirty="0" smtClean="0">
                <a:solidFill>
                  <a:schemeClr val="accent1">
                    <a:lumMod val="75000"/>
                  </a:schemeClr>
                </a:solidFill>
              </a:rPr>
              <a:t>6.</a:t>
            </a:r>
            <a:r>
              <a:rPr lang="it-IT" sz="1600" dirty="0" smtClean="0"/>
              <a:t>  </a:t>
            </a:r>
            <a:r>
              <a:rPr lang="it-IT" sz="1600" b="1" dirty="0" smtClean="0">
                <a:solidFill>
                  <a:schemeClr val="accent2">
                    <a:lumMod val="50000"/>
                  </a:schemeClr>
                </a:solidFill>
              </a:rPr>
              <a:t>Le risorse. </a:t>
            </a:r>
            <a:r>
              <a:rPr lang="it-IT" sz="1600" dirty="0" smtClean="0">
                <a:solidFill>
                  <a:schemeClr val="accent2">
                    <a:lumMod val="50000"/>
                  </a:schemeClr>
                </a:solidFill>
              </a:rPr>
              <a:t>Riguardano tutto quello che è necessario per la realizzazione  di un progetto, in particolare interessano i seguenti aspetti:</a:t>
            </a:r>
          </a:p>
          <a:p>
            <a:pPr marL="342900" indent="-342900" algn="just">
              <a:buFont typeface="+mj-lt"/>
              <a:buAutoNum type="alphaLcParenR"/>
            </a:pPr>
            <a:r>
              <a:rPr lang="it-IT" sz="1600" b="1" dirty="0" smtClean="0">
                <a:solidFill>
                  <a:schemeClr val="accent2">
                    <a:lumMod val="50000"/>
                  </a:schemeClr>
                </a:solidFill>
              </a:rPr>
              <a:t>Le risorse professionali da usare (aspetti quantitativi </a:t>
            </a:r>
            <a:r>
              <a:rPr lang="it-IT" sz="1600" dirty="0" smtClean="0">
                <a:solidFill>
                  <a:schemeClr val="accent2">
                    <a:lumMod val="50000"/>
                  </a:schemeClr>
                </a:solidFill>
              </a:rPr>
              <a:t>come ad es. le ore di lavoro, il numero di operatori necessari,</a:t>
            </a:r>
            <a:r>
              <a:rPr lang="it-IT" sz="1600" b="1" dirty="0" smtClean="0">
                <a:solidFill>
                  <a:schemeClr val="accent2">
                    <a:lumMod val="50000"/>
                  </a:schemeClr>
                </a:solidFill>
              </a:rPr>
              <a:t> aspetti qualitativi </a:t>
            </a:r>
            <a:r>
              <a:rPr lang="it-IT" sz="1600" dirty="0" smtClean="0">
                <a:solidFill>
                  <a:schemeClr val="accent2">
                    <a:lumMod val="50000"/>
                  </a:schemeClr>
                </a:solidFill>
              </a:rPr>
              <a:t>come le competenze specifiche di determinati operatori, docenti o collaboratori esterni, </a:t>
            </a:r>
            <a:r>
              <a:rPr lang="it-IT" sz="1600" dirty="0" err="1" smtClean="0">
                <a:solidFill>
                  <a:schemeClr val="accent2">
                    <a:lumMod val="50000"/>
                  </a:schemeClr>
                </a:solidFill>
              </a:rPr>
              <a:t>ecc…</a:t>
            </a:r>
            <a:r>
              <a:rPr lang="it-IT" sz="1600" dirty="0" smtClean="0">
                <a:solidFill>
                  <a:schemeClr val="accent2">
                    <a:lumMod val="50000"/>
                  </a:schemeClr>
                </a:solidFill>
              </a:rPr>
              <a:t> </a:t>
            </a:r>
            <a:r>
              <a:rPr lang="it-IT" sz="1600" b="1" dirty="0" smtClean="0">
                <a:solidFill>
                  <a:schemeClr val="accent2">
                    <a:lumMod val="50000"/>
                  </a:schemeClr>
                </a:solidFill>
              </a:rPr>
              <a:t>oltre a </a:t>
            </a:r>
            <a:r>
              <a:rPr lang="it-IT" sz="1600" dirty="0" smtClean="0">
                <a:solidFill>
                  <a:schemeClr val="accent2">
                    <a:lumMod val="50000"/>
                  </a:schemeClr>
                </a:solidFill>
              </a:rPr>
              <a:t>conoscenze e competenze che ogni individuo possiede, a lato di quelle acquisite professionalmente, e che eventualmente è disposto ad impiegare nella relazione educativa</a:t>
            </a:r>
            <a:r>
              <a:rPr lang="it-IT" sz="1600" b="1" dirty="0" smtClean="0">
                <a:solidFill>
                  <a:schemeClr val="accent2">
                    <a:lumMod val="50000"/>
                  </a:schemeClr>
                </a:solidFill>
              </a:rPr>
              <a:t>)</a:t>
            </a:r>
          </a:p>
          <a:p>
            <a:pPr marL="342900" indent="-342900" algn="just">
              <a:buFont typeface="+mj-lt"/>
              <a:buAutoNum type="alphaLcParenR"/>
            </a:pPr>
            <a:r>
              <a:rPr lang="it-IT" sz="1600" b="1" dirty="0" smtClean="0">
                <a:solidFill>
                  <a:schemeClr val="accent2">
                    <a:lumMod val="50000"/>
                  </a:schemeClr>
                </a:solidFill>
              </a:rPr>
              <a:t>Gli strumenti, i mezzi e i materiali</a:t>
            </a:r>
          </a:p>
          <a:p>
            <a:pPr marL="342900" indent="-342900" algn="just">
              <a:buFont typeface="+mj-lt"/>
              <a:buAutoNum type="alphaLcParenR"/>
            </a:pPr>
            <a:r>
              <a:rPr lang="it-IT" sz="1600" b="1" dirty="0" smtClean="0">
                <a:solidFill>
                  <a:schemeClr val="accent2">
                    <a:lumMod val="50000"/>
                  </a:schemeClr>
                </a:solidFill>
              </a:rPr>
              <a:t>I costi </a:t>
            </a:r>
            <a:r>
              <a:rPr lang="it-IT" sz="1600" dirty="0" smtClean="0">
                <a:solidFill>
                  <a:schemeClr val="accent2">
                    <a:lumMod val="50000"/>
                  </a:schemeClr>
                </a:solidFill>
              </a:rPr>
              <a:t>(negli interventi educativi, soprattutto nel settore pubblico ma non solo, sono in campo risorse messe a disposizione dalla collettività e come tali richiedono di essere utilizzate secondo criteri di economicità e  di tendenza al massimo risultato</a:t>
            </a:r>
          </a:p>
          <a:p>
            <a:pPr marL="342900" indent="-342900" algn="just">
              <a:buNone/>
            </a:pPr>
            <a:r>
              <a:rPr lang="it-IT" sz="1600" dirty="0" smtClean="0">
                <a:solidFill>
                  <a:schemeClr val="accent1">
                    <a:lumMod val="75000"/>
                  </a:schemeClr>
                </a:solidFill>
              </a:rPr>
              <a:t>7.</a:t>
            </a:r>
            <a:r>
              <a:rPr lang="it-IT" sz="1600" dirty="0" smtClean="0">
                <a:solidFill>
                  <a:schemeClr val="accent2">
                    <a:lumMod val="50000"/>
                  </a:schemeClr>
                </a:solidFill>
              </a:rPr>
              <a:t> </a:t>
            </a:r>
            <a:r>
              <a:rPr lang="it-IT" sz="1600" b="1" dirty="0" smtClean="0">
                <a:solidFill>
                  <a:schemeClr val="accent2">
                    <a:lumMod val="50000"/>
                  </a:schemeClr>
                </a:solidFill>
              </a:rPr>
              <a:t>Valutazione, </a:t>
            </a:r>
            <a:r>
              <a:rPr lang="it-IT" sz="1600" dirty="0" smtClean="0">
                <a:solidFill>
                  <a:schemeClr val="accent2">
                    <a:lumMod val="50000"/>
                  </a:schemeClr>
                </a:solidFill>
              </a:rPr>
              <a:t>intesa sia come autovalutazione sia come </a:t>
            </a:r>
            <a:r>
              <a:rPr lang="it-IT" sz="1600" dirty="0" err="1" smtClean="0">
                <a:solidFill>
                  <a:schemeClr val="accent2">
                    <a:lumMod val="50000"/>
                  </a:schemeClr>
                </a:solidFill>
              </a:rPr>
              <a:t>eterovalutazione</a:t>
            </a:r>
            <a:r>
              <a:rPr lang="it-IT" sz="1600" dirty="0" smtClean="0">
                <a:solidFill>
                  <a:schemeClr val="accent2">
                    <a:lumMod val="50000"/>
                  </a:schemeClr>
                </a:solidFill>
              </a:rPr>
              <a:t>, non soltanto come epilogo di un determinato processo o come giudizio retrospettivo, ma anche e soprattutto come un momento funzionale al lavoro futuro. </a:t>
            </a:r>
            <a:endParaRPr lang="it-IT" sz="1600" b="1"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500"/>
                                        <p:tgtEl>
                                          <p:spTgt spid="3">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ox(in)">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ox(in)">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74638"/>
            <a:ext cx="7457256" cy="562074"/>
          </a:xfrm>
        </p:spPr>
        <p:txBody>
          <a:bodyPr>
            <a:normAutofit/>
          </a:bodyPr>
          <a:lstStyle/>
          <a:p>
            <a:pPr algn="ctr"/>
            <a:r>
              <a:rPr lang="it-IT" sz="2000" b="1" dirty="0" smtClean="0">
                <a:solidFill>
                  <a:schemeClr val="accent1">
                    <a:lumMod val="75000"/>
                  </a:schemeClr>
                </a:solidFill>
              </a:rPr>
              <a:t> </a:t>
            </a:r>
            <a:r>
              <a:rPr lang="it-IT" sz="2000" b="1" i="1" dirty="0" smtClean="0">
                <a:solidFill>
                  <a:schemeClr val="accent1">
                    <a:lumMod val="75000"/>
                  </a:schemeClr>
                </a:solidFill>
              </a:rPr>
              <a:t>VALUTAZIONE, VERIFICA E RELATIVI STRUMENTI</a:t>
            </a:r>
            <a:endParaRPr lang="it-IT" sz="2000" b="1" i="1" dirty="0">
              <a:solidFill>
                <a:schemeClr val="accent1">
                  <a:lumMod val="75000"/>
                </a:schemeClr>
              </a:solidFill>
            </a:endParaRPr>
          </a:p>
        </p:txBody>
      </p:sp>
      <p:sp>
        <p:nvSpPr>
          <p:cNvPr id="3" name="Segnaposto contenuto 2"/>
          <p:cNvSpPr>
            <a:spLocks noGrp="1"/>
          </p:cNvSpPr>
          <p:nvPr>
            <p:ph sz="quarter" idx="1"/>
          </p:nvPr>
        </p:nvSpPr>
        <p:spPr>
          <a:xfrm>
            <a:off x="467544" y="1196752"/>
            <a:ext cx="7467600" cy="4873752"/>
          </a:xfrm>
        </p:spPr>
        <p:txBody>
          <a:bodyPr>
            <a:normAutofit fontScale="92500" lnSpcReduction="10000"/>
          </a:bodyPr>
          <a:lstStyle/>
          <a:p>
            <a:pPr algn="just">
              <a:buFont typeface="Wingdings" pitchFamily="2" charset="2"/>
              <a:buChar char="v"/>
            </a:pPr>
            <a:r>
              <a:rPr lang="it-IT" sz="1600" dirty="0" smtClean="0">
                <a:solidFill>
                  <a:schemeClr val="accent2">
                    <a:lumMod val="50000"/>
                  </a:schemeClr>
                </a:solidFill>
              </a:rPr>
              <a:t>La verifica fa riferimento a fattori e criteri di ordine quasi quantitativo. La verifica restringe il campo a ciò che a suo tempo abbiamo indicato come obiettivo, estromettendo dal campo altre questioni, benché innumerevoli e importanti</a:t>
            </a:r>
          </a:p>
          <a:p>
            <a:pPr algn="just">
              <a:buFont typeface="Wingdings" pitchFamily="2" charset="2"/>
              <a:buChar char="v"/>
            </a:pPr>
            <a:r>
              <a:rPr lang="it-IT" sz="1600" dirty="0" smtClean="0">
                <a:solidFill>
                  <a:schemeClr val="accent2">
                    <a:lumMod val="50000"/>
                  </a:schemeClr>
                </a:solidFill>
              </a:rPr>
              <a:t>La valutazione, implica lo svolgimento di considerazioni complesse, che appartengono al dominio della qualità</a:t>
            </a:r>
          </a:p>
          <a:p>
            <a:pPr algn="just">
              <a:buFont typeface="Wingdings" pitchFamily="2" charset="2"/>
              <a:buChar char="v"/>
            </a:pPr>
            <a:r>
              <a:rPr lang="it-IT" sz="1600" dirty="0" smtClean="0">
                <a:solidFill>
                  <a:schemeClr val="accent2">
                    <a:lumMod val="50000"/>
                  </a:schemeClr>
                </a:solidFill>
              </a:rPr>
              <a:t>Valutare significa interrogarsi circa gli effetti sortiti da un intervento in termini di efficacia, coerenza e integrazione</a:t>
            </a:r>
          </a:p>
          <a:p>
            <a:pPr algn="just">
              <a:buFont typeface="Wingdings" pitchFamily="2" charset="2"/>
              <a:buChar char="v"/>
            </a:pPr>
            <a:r>
              <a:rPr lang="it-IT" sz="1600" dirty="0" smtClean="0">
                <a:solidFill>
                  <a:schemeClr val="accent2">
                    <a:lumMod val="50000"/>
                  </a:schemeClr>
                </a:solidFill>
              </a:rPr>
              <a:t>Valutare l’efficacia significa comprendere se e in che termini gli obiettivi di un lavoro sono stati raggiunti</a:t>
            </a:r>
          </a:p>
          <a:p>
            <a:pPr algn="just">
              <a:buFont typeface="Wingdings" pitchFamily="2" charset="2"/>
              <a:buChar char="v"/>
            </a:pPr>
            <a:r>
              <a:rPr lang="it-IT" sz="1600" dirty="0" smtClean="0">
                <a:solidFill>
                  <a:schemeClr val="accent2">
                    <a:lumMod val="50000"/>
                  </a:schemeClr>
                </a:solidFill>
              </a:rPr>
              <a:t>Valutare la coerenza di un processo di lavoro svolto significa evidenziare le eventuali divergenze tra l’intenzione che ha portato a metterlo in atto e la sua effettiva realizzazione (coerenza tra intenzione e risultato)</a:t>
            </a:r>
          </a:p>
          <a:p>
            <a:pPr algn="just">
              <a:buFont typeface="Wingdings" pitchFamily="2" charset="2"/>
              <a:buChar char="v"/>
            </a:pPr>
            <a:r>
              <a:rPr lang="it-IT" sz="1600" dirty="0" smtClean="0">
                <a:solidFill>
                  <a:schemeClr val="accent2">
                    <a:lumMod val="50000"/>
                  </a:schemeClr>
                </a:solidFill>
              </a:rPr>
              <a:t>Valutare l’integrazione significa collocare l’intervento educativo in un contesto più ampio (anche familiare). In altre parole, l’andamento di un processo di lavoro deve essere valutato anche sotto il profilo delle possibili risonanze, positive o negative, con altri interventi</a:t>
            </a:r>
          </a:p>
          <a:p>
            <a:pPr algn="just">
              <a:buFont typeface="Wingdings" pitchFamily="2" charset="2"/>
              <a:buChar char="v"/>
            </a:pPr>
            <a:r>
              <a:rPr lang="it-IT" sz="1600" dirty="0" smtClean="0">
                <a:solidFill>
                  <a:schemeClr val="accent2">
                    <a:lumMod val="50000"/>
                  </a:schemeClr>
                </a:solidFill>
              </a:rPr>
              <a:t>Esempi concreti di materiali di verifica  a seconda delle fasce di età (griglia, videoregistrazione se autorizzata, diario, disegno, osservazione partecipante, ecc..).</a:t>
            </a:r>
          </a:p>
          <a:p>
            <a:pPr algn="just">
              <a:buFont typeface="Wingdings" pitchFamily="2" charset="2"/>
              <a:buChar char="v"/>
            </a:pPr>
            <a:endParaRPr lang="it-IT" sz="1600"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251520" y="518"/>
            <a:ext cx="8686800" cy="838200"/>
          </a:xfrm>
        </p:spPr>
        <p:txBody>
          <a:bodyPr>
            <a:noAutofit/>
          </a:bodyPr>
          <a:lstStyle/>
          <a:p>
            <a:pPr algn="ctr" eaLnBrk="1" fontAlgn="auto" hangingPunct="1">
              <a:spcAft>
                <a:spcPts val="0"/>
              </a:spcAft>
              <a:defRPr/>
            </a:pPr>
            <a:r>
              <a:rPr lang="it-IT" sz="2400" b="1" dirty="0" smtClean="0">
                <a:solidFill>
                  <a:srgbClr val="002060"/>
                </a:solidFill>
              </a:rPr>
              <a:t>FINALITA’ GENERALI</a:t>
            </a:r>
            <a:endParaRPr lang="it-IT" sz="2400" dirty="0">
              <a:solidFill>
                <a:srgbClr val="002060"/>
              </a:solidFill>
            </a:endParaRPr>
          </a:p>
        </p:txBody>
      </p:sp>
      <p:sp>
        <p:nvSpPr>
          <p:cNvPr id="2" name="CasellaDiTesto 1"/>
          <p:cNvSpPr txBox="1"/>
          <p:nvPr/>
        </p:nvSpPr>
        <p:spPr>
          <a:xfrm flipH="1">
            <a:off x="706488" y="838718"/>
            <a:ext cx="7776864" cy="7294305"/>
          </a:xfrm>
          <a:prstGeom prst="rect">
            <a:avLst/>
          </a:prstGeom>
          <a:noFill/>
        </p:spPr>
        <p:txBody>
          <a:bodyPr wrap="square" rtlCol="0">
            <a:spAutoFit/>
          </a:bodyPr>
          <a:lstStyle/>
          <a:p>
            <a:pPr marL="285750" indent="-285750">
              <a:buFont typeface="Wingdings" panose="05000000000000000000" pitchFamily="2" charset="2"/>
              <a:buChar char="v"/>
            </a:pPr>
            <a:endParaRPr lang="it-IT" b="1" dirty="0" smtClean="0">
              <a:solidFill>
                <a:schemeClr val="accent2">
                  <a:lumMod val="50000"/>
                </a:schemeClr>
              </a:solidFill>
            </a:endParaRPr>
          </a:p>
          <a:p>
            <a:pPr marL="285750" indent="-285750" algn="just">
              <a:buFont typeface="Wingdings" panose="05000000000000000000" pitchFamily="2" charset="2"/>
              <a:buChar char="v"/>
            </a:pPr>
            <a:r>
              <a:rPr lang="it-IT" b="1" dirty="0" smtClean="0">
                <a:solidFill>
                  <a:schemeClr val="accent2">
                    <a:lumMod val="50000"/>
                  </a:schemeClr>
                </a:solidFill>
              </a:rPr>
              <a:t>Qualunque progetto deve tendere al miglioramento della qualità della vita dell’utente</a:t>
            </a:r>
          </a:p>
          <a:p>
            <a:pPr algn="just"/>
            <a:endParaRPr lang="it-IT" b="1" dirty="0" smtClean="0">
              <a:solidFill>
                <a:schemeClr val="accent2">
                  <a:lumMod val="50000"/>
                </a:schemeClr>
              </a:solidFill>
            </a:endParaRPr>
          </a:p>
          <a:p>
            <a:pPr marL="285750" indent="-285750" algn="just">
              <a:buFont typeface="Wingdings" panose="05000000000000000000" pitchFamily="2" charset="2"/>
              <a:buChar char="v"/>
            </a:pPr>
            <a:r>
              <a:rPr lang="it-IT" b="1" dirty="0" smtClean="0">
                <a:solidFill>
                  <a:schemeClr val="accent2">
                    <a:lumMod val="50000"/>
                  </a:schemeClr>
                </a:solidFill>
              </a:rPr>
              <a:t>Il concetto di </a:t>
            </a:r>
            <a:r>
              <a:rPr lang="it-IT" b="1" cap="small" dirty="0" smtClean="0">
                <a:solidFill>
                  <a:schemeClr val="accent1">
                    <a:lumMod val="75000"/>
                  </a:schemeClr>
                </a:solidFill>
              </a:rPr>
              <a:t>qualità della vita</a:t>
            </a:r>
            <a:r>
              <a:rPr lang="it-IT" b="1" dirty="0" smtClean="0">
                <a:solidFill>
                  <a:schemeClr val="accent2">
                    <a:lumMod val="50000"/>
                  </a:schemeClr>
                </a:solidFill>
              </a:rPr>
              <a:t> è:</a:t>
            </a:r>
          </a:p>
          <a:p>
            <a:pPr algn="just"/>
            <a:endParaRPr lang="it-IT" b="1" dirty="0" smtClean="0">
              <a:solidFill>
                <a:schemeClr val="accent2">
                  <a:lumMod val="50000"/>
                </a:schemeClr>
              </a:solidFill>
            </a:endParaRPr>
          </a:p>
          <a:p>
            <a:pPr marL="342900" indent="-342900" algn="just">
              <a:buFont typeface="+mj-lt"/>
              <a:buAutoNum type="alphaLcParenR"/>
            </a:pPr>
            <a:r>
              <a:rPr lang="it-IT" b="1" dirty="0" smtClean="0">
                <a:solidFill>
                  <a:schemeClr val="accent2">
                    <a:lumMod val="50000"/>
                  </a:schemeClr>
                </a:solidFill>
              </a:rPr>
              <a:t> estremamente ampio</a:t>
            </a:r>
          </a:p>
          <a:p>
            <a:pPr marL="342900" indent="-342900" algn="just">
              <a:buFont typeface="+mj-lt"/>
              <a:buAutoNum type="alphaLcParenR"/>
            </a:pPr>
            <a:r>
              <a:rPr lang="it-IT" b="1" dirty="0" smtClean="0">
                <a:solidFill>
                  <a:schemeClr val="accent2">
                    <a:lumMod val="50000"/>
                  </a:schemeClr>
                </a:solidFill>
              </a:rPr>
              <a:t>culturalmente mediato</a:t>
            </a:r>
          </a:p>
          <a:p>
            <a:pPr marL="342900" indent="-342900" algn="just">
              <a:buFont typeface="+mj-lt"/>
              <a:buAutoNum type="alphaLcParenR"/>
            </a:pPr>
            <a:r>
              <a:rPr lang="it-IT" b="1" dirty="0" smtClean="0">
                <a:solidFill>
                  <a:schemeClr val="accent2">
                    <a:lumMod val="50000"/>
                  </a:schemeClr>
                </a:solidFill>
              </a:rPr>
              <a:t>di difficile interpretazioni</a:t>
            </a:r>
          </a:p>
          <a:p>
            <a:pPr marL="342900" indent="-342900" algn="just">
              <a:buFont typeface="+mj-lt"/>
              <a:buAutoNum type="alphaLcParenR"/>
            </a:pPr>
            <a:r>
              <a:rPr lang="it-IT" b="1" dirty="0">
                <a:solidFill>
                  <a:schemeClr val="accent2">
                    <a:lumMod val="50000"/>
                  </a:schemeClr>
                </a:solidFill>
              </a:rPr>
              <a:t>l</a:t>
            </a:r>
            <a:r>
              <a:rPr lang="it-IT" b="1" dirty="0" smtClean="0">
                <a:solidFill>
                  <a:schemeClr val="accent2">
                    <a:lumMod val="50000"/>
                  </a:schemeClr>
                </a:solidFill>
              </a:rPr>
              <a:t>egato alla percezione della propria felicità</a:t>
            </a:r>
          </a:p>
          <a:p>
            <a:pPr algn="just"/>
            <a:endParaRPr lang="it-IT" b="1" dirty="0">
              <a:solidFill>
                <a:schemeClr val="accent2">
                  <a:lumMod val="50000"/>
                </a:schemeClr>
              </a:solidFill>
            </a:endParaRPr>
          </a:p>
          <a:p>
            <a:pPr algn="just"/>
            <a:r>
              <a:rPr lang="it-IT" b="1" dirty="0" smtClean="0">
                <a:solidFill>
                  <a:schemeClr val="accent2">
                    <a:lumMod val="50000"/>
                  </a:schemeClr>
                </a:solidFill>
              </a:rPr>
              <a:t>In caso di situazione di disabilità bisogna:</a:t>
            </a:r>
          </a:p>
          <a:p>
            <a:pPr algn="just"/>
            <a:endParaRPr lang="it-IT" b="1" dirty="0" smtClean="0">
              <a:solidFill>
                <a:schemeClr val="accent2">
                  <a:lumMod val="50000"/>
                </a:schemeClr>
              </a:solidFill>
            </a:endParaRPr>
          </a:p>
          <a:p>
            <a:pPr marL="285750" indent="-285750" algn="just">
              <a:buFont typeface="Wingdings" panose="05000000000000000000" pitchFamily="2" charset="2"/>
              <a:buChar char="ü"/>
            </a:pPr>
            <a:r>
              <a:rPr lang="it-IT" b="1" dirty="0">
                <a:solidFill>
                  <a:schemeClr val="accent2">
                    <a:lumMod val="50000"/>
                  </a:schemeClr>
                </a:solidFill>
              </a:rPr>
              <a:t>i</a:t>
            </a:r>
            <a:r>
              <a:rPr lang="it-IT" b="1" dirty="0" smtClean="0">
                <a:solidFill>
                  <a:schemeClr val="accent2">
                    <a:lumMod val="50000"/>
                  </a:schemeClr>
                </a:solidFill>
              </a:rPr>
              <a:t>nserire tra le finalità generali aspetti legati alla relazione e all’immagine di sé</a:t>
            </a:r>
          </a:p>
          <a:p>
            <a:pPr marL="285750" indent="-285750" algn="just">
              <a:buFont typeface="Wingdings" panose="05000000000000000000" pitchFamily="2" charset="2"/>
              <a:buChar char="ü"/>
            </a:pPr>
            <a:r>
              <a:rPr lang="it-IT" b="1" dirty="0" smtClean="0">
                <a:solidFill>
                  <a:schemeClr val="accent2">
                    <a:lumMod val="50000"/>
                  </a:schemeClr>
                </a:solidFill>
              </a:rPr>
              <a:t>attivare strategie che permettano di superare, o meglio aggirare l’ostacolo determinato dai deficit neurologici</a:t>
            </a:r>
          </a:p>
          <a:p>
            <a:pPr marL="285750" indent="-285750" algn="just">
              <a:buFont typeface="Wingdings" panose="05000000000000000000" pitchFamily="2" charset="2"/>
              <a:buChar char="ü"/>
            </a:pPr>
            <a:r>
              <a:rPr lang="it-IT" b="1" dirty="0">
                <a:solidFill>
                  <a:schemeClr val="accent2">
                    <a:lumMod val="50000"/>
                  </a:schemeClr>
                </a:solidFill>
              </a:rPr>
              <a:t>p</a:t>
            </a:r>
            <a:r>
              <a:rPr lang="it-IT" b="1" dirty="0" smtClean="0">
                <a:solidFill>
                  <a:schemeClr val="accent2">
                    <a:lumMod val="50000"/>
                  </a:schemeClr>
                </a:solidFill>
              </a:rPr>
              <a:t>ermettere al soggetto di generalizzare nella vita quotidiana le competenze acquisite nell’ambito terapeutico e riabilitativo.</a:t>
            </a:r>
          </a:p>
          <a:p>
            <a:pPr marL="285750" indent="-285750">
              <a:buFont typeface="Wingdings" panose="05000000000000000000" pitchFamily="2" charset="2"/>
              <a:buChar char="ü"/>
            </a:pPr>
            <a:endParaRPr lang="it-IT" b="1" dirty="0" smtClean="0">
              <a:solidFill>
                <a:schemeClr val="accent2">
                  <a:lumMod val="50000"/>
                </a:schemeClr>
              </a:solidFill>
            </a:endParaRPr>
          </a:p>
          <a:p>
            <a:endParaRPr lang="it-IT" b="1" dirty="0">
              <a:solidFill>
                <a:schemeClr val="accent2">
                  <a:lumMod val="50000"/>
                </a:schemeClr>
              </a:solidFill>
            </a:endParaRPr>
          </a:p>
          <a:p>
            <a:endParaRPr lang="it-IT" b="1" dirty="0" smtClean="0">
              <a:solidFill>
                <a:schemeClr val="accent2">
                  <a:lumMod val="50000"/>
                </a:schemeClr>
              </a:solidFill>
            </a:endParaRPr>
          </a:p>
          <a:p>
            <a:endParaRPr lang="it-IT" b="1" dirty="0">
              <a:solidFill>
                <a:schemeClr val="accent2">
                  <a:lumMod val="50000"/>
                </a:schemeClr>
              </a:solidFill>
            </a:endParaRPr>
          </a:p>
          <a:p>
            <a:endParaRPr lang="it-IT" b="1" dirty="0" smtClean="0">
              <a:solidFill>
                <a:schemeClr val="accent2">
                  <a:lumMod val="50000"/>
                </a:schemeClr>
              </a:solidFill>
            </a:endParaRPr>
          </a:p>
          <a:p>
            <a:endParaRPr lang="it-IT" b="1" dirty="0">
              <a:solidFill>
                <a:schemeClr val="accent2">
                  <a:lumMod val="50000"/>
                </a:schemeClr>
              </a:solidFill>
            </a:endParaRPr>
          </a:p>
        </p:txBody>
      </p:sp>
    </p:spTree>
    <p:extLst>
      <p:ext uri="{BB962C8B-B14F-4D97-AF65-F5344CB8AC3E}">
        <p14:creationId xmlns:p14="http://schemas.microsoft.com/office/powerpoint/2010/main" val="17801792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WordArt 2"/>
          <p:cNvSpPr>
            <a:spLocks noChangeArrowheads="1" noChangeShapeType="1" noTextEdit="1"/>
          </p:cNvSpPr>
          <p:nvPr/>
        </p:nvSpPr>
        <p:spPr bwMode="auto">
          <a:xfrm>
            <a:off x="827088" y="476672"/>
            <a:ext cx="7489825" cy="792162"/>
          </a:xfrm>
          <a:prstGeom prst="rect">
            <a:avLst/>
          </a:prstGeom>
        </p:spPr>
        <p:txBody>
          <a:bodyPr wrap="none" fromWordArt="1">
            <a:prstTxWarp prst="textPlain">
              <a:avLst>
                <a:gd name="adj" fmla="val 50000"/>
              </a:avLst>
            </a:prstTxWarp>
          </a:bodyPr>
          <a:lstStyle/>
          <a:p>
            <a:pPr algn="ctr"/>
            <a:r>
              <a:rPr lang="it-IT" sz="3600" kern="10" dirty="0">
                <a:ln w="9525">
                  <a:solidFill>
                    <a:schemeClr val="bg1"/>
                  </a:solidFill>
                  <a:round/>
                  <a:headEnd/>
                  <a:tailEnd/>
                </a:ln>
                <a:solidFill>
                  <a:schemeClr val="accent1">
                    <a:lumMod val="75000"/>
                  </a:schemeClr>
                </a:solidFill>
                <a:effectLst>
                  <a:outerShdw dist="53882" dir="2700000" algn="ctr" rotWithShape="0">
                    <a:srgbClr val="9999FF">
                      <a:alpha val="79999"/>
                    </a:srgbClr>
                  </a:outerShdw>
                </a:effectLst>
                <a:latin typeface="Impact" panose="020B0806030902050204" pitchFamily="34" charset="0"/>
              </a:rPr>
              <a:t>PROCESSI DI INTEGRAZIONE</a:t>
            </a:r>
          </a:p>
        </p:txBody>
      </p:sp>
      <p:sp>
        <p:nvSpPr>
          <p:cNvPr id="21507" name="Text Box 3"/>
          <p:cNvSpPr txBox="1">
            <a:spLocks noChangeArrowheads="1"/>
          </p:cNvSpPr>
          <p:nvPr/>
        </p:nvSpPr>
        <p:spPr bwMode="auto">
          <a:xfrm>
            <a:off x="827088" y="1628775"/>
            <a:ext cx="748982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5000"/>
              <a:buFont typeface="Brush Script MT" panose="03060802040406070304" pitchFamily="66" charset="0"/>
              <a:buChar char="O"/>
              <a:defRPr sz="2400">
                <a:solidFill>
                  <a:schemeClr val="tx1"/>
                </a:solidFill>
                <a:latin typeface="Franklin Gothic Book" panose="020B0503020102020204" pitchFamily="34" charset="0"/>
              </a:defRPr>
            </a:lvl1pPr>
            <a:lvl2pPr marL="742950" indent="-285750">
              <a:spcBef>
                <a:spcPct val="20000"/>
              </a:spcBef>
              <a:buClr>
                <a:schemeClr val="accent2"/>
              </a:buClr>
              <a:buSzPct val="85000"/>
              <a:buFont typeface="Brush Script MT" panose="03060802040406070304" pitchFamily="66" charset="0"/>
              <a:buChar char="O"/>
              <a:defRPr sz="2200">
                <a:solidFill>
                  <a:schemeClr val="tx1"/>
                </a:solidFill>
                <a:latin typeface="Franklin Gothic Book" panose="020B0503020102020204" pitchFamily="34" charset="0"/>
              </a:defRPr>
            </a:lvl2pPr>
            <a:lvl3pPr marL="1143000" indent="-228600">
              <a:spcBef>
                <a:spcPct val="20000"/>
              </a:spcBef>
              <a:buClr>
                <a:schemeClr val="accent2"/>
              </a:buClr>
              <a:buSzPct val="85000"/>
              <a:buFont typeface="Brush Script MT" panose="03060802040406070304" pitchFamily="66" charset="0"/>
              <a:buChar char="O"/>
              <a:defRPr sz="2000">
                <a:solidFill>
                  <a:schemeClr val="tx1"/>
                </a:solidFill>
                <a:latin typeface="Franklin Gothic Book" panose="020B0503020102020204" pitchFamily="34" charset="0"/>
              </a:defRPr>
            </a:lvl3pPr>
            <a:lvl4pPr marL="1600200" indent="-228600">
              <a:spcBef>
                <a:spcPct val="20000"/>
              </a:spcBef>
              <a:buClr>
                <a:schemeClr val="accent2"/>
              </a:buClr>
              <a:buSzPct val="85000"/>
              <a:buFont typeface="Brush Script MT" panose="03060802040406070304" pitchFamily="66" charset="0"/>
              <a:buChar char="O"/>
              <a:defRPr>
                <a:solidFill>
                  <a:schemeClr val="tx1"/>
                </a:solidFill>
                <a:latin typeface="Franklin Gothic Book" panose="020B0503020102020204" pitchFamily="34" charset="0"/>
              </a:defRPr>
            </a:lvl4pPr>
            <a:lvl5pPr marL="2057400" indent="-228600">
              <a:spcBef>
                <a:spcPct val="20000"/>
              </a:spcBef>
              <a:buClr>
                <a:schemeClr val="accent2"/>
              </a:buClr>
              <a:buSzPct val="85000"/>
              <a:buFont typeface="Brush Script MT" panose="03060802040406070304" pitchFamily="66" charset="0"/>
              <a:buChar char="O"/>
              <a:defRPr sz="1600">
                <a:solidFill>
                  <a:schemeClr val="tx1"/>
                </a:solidFill>
                <a:latin typeface="Franklin Gothic Book" panose="020B0503020102020204" pitchFamily="34" charset="0"/>
              </a:defRPr>
            </a:lvl5pPr>
            <a:lvl6pPr marL="2514600" indent="-228600" eaLnBrk="0" fontAlgn="base" hangingPunct="0">
              <a:spcBef>
                <a:spcPct val="20000"/>
              </a:spcBef>
              <a:spcAft>
                <a:spcPct val="0"/>
              </a:spcAft>
              <a:buClr>
                <a:schemeClr val="accent2"/>
              </a:buClr>
              <a:buSzPct val="85000"/>
              <a:buFont typeface="Brush Script MT" panose="03060802040406070304" pitchFamily="66" charset="0"/>
              <a:buChar char="O"/>
              <a:defRPr sz="1600">
                <a:solidFill>
                  <a:schemeClr val="tx1"/>
                </a:solidFill>
                <a:latin typeface="Franklin Gothic Book" panose="020B0503020102020204" pitchFamily="34" charset="0"/>
              </a:defRPr>
            </a:lvl6pPr>
            <a:lvl7pPr marL="2971800" indent="-228600" eaLnBrk="0" fontAlgn="base" hangingPunct="0">
              <a:spcBef>
                <a:spcPct val="20000"/>
              </a:spcBef>
              <a:spcAft>
                <a:spcPct val="0"/>
              </a:spcAft>
              <a:buClr>
                <a:schemeClr val="accent2"/>
              </a:buClr>
              <a:buSzPct val="85000"/>
              <a:buFont typeface="Brush Script MT" panose="03060802040406070304" pitchFamily="66" charset="0"/>
              <a:buChar char="O"/>
              <a:defRPr sz="1600">
                <a:solidFill>
                  <a:schemeClr val="tx1"/>
                </a:solidFill>
                <a:latin typeface="Franklin Gothic Book" panose="020B0503020102020204" pitchFamily="34" charset="0"/>
              </a:defRPr>
            </a:lvl7pPr>
            <a:lvl8pPr marL="3429000" indent="-228600" eaLnBrk="0" fontAlgn="base" hangingPunct="0">
              <a:spcBef>
                <a:spcPct val="20000"/>
              </a:spcBef>
              <a:spcAft>
                <a:spcPct val="0"/>
              </a:spcAft>
              <a:buClr>
                <a:schemeClr val="accent2"/>
              </a:buClr>
              <a:buSzPct val="85000"/>
              <a:buFont typeface="Brush Script MT" panose="03060802040406070304" pitchFamily="66" charset="0"/>
              <a:buChar char="O"/>
              <a:defRPr sz="1600">
                <a:solidFill>
                  <a:schemeClr val="tx1"/>
                </a:solidFill>
                <a:latin typeface="Franklin Gothic Book" panose="020B0503020102020204" pitchFamily="34" charset="0"/>
              </a:defRPr>
            </a:lvl8pPr>
            <a:lvl9pPr marL="3886200" indent="-228600" eaLnBrk="0" fontAlgn="base" hangingPunct="0">
              <a:spcBef>
                <a:spcPct val="20000"/>
              </a:spcBef>
              <a:spcAft>
                <a:spcPct val="0"/>
              </a:spcAft>
              <a:buClr>
                <a:schemeClr val="accent2"/>
              </a:buClr>
              <a:buSzPct val="85000"/>
              <a:buFont typeface="Brush Script MT" panose="03060802040406070304" pitchFamily="66" charset="0"/>
              <a:buChar char="O"/>
              <a:defRPr sz="1600">
                <a:solidFill>
                  <a:schemeClr val="tx1"/>
                </a:solidFill>
                <a:latin typeface="Franklin Gothic Book" panose="020B0503020102020204" pitchFamily="34" charset="0"/>
              </a:defRPr>
            </a:lvl9pPr>
          </a:lstStyle>
          <a:p>
            <a:pPr algn="just" eaLnBrk="1" hangingPunct="1">
              <a:spcBef>
                <a:spcPct val="50000"/>
              </a:spcBef>
              <a:buClrTx/>
              <a:buSzTx/>
              <a:buFontTx/>
              <a:buNone/>
            </a:pPr>
            <a:r>
              <a:rPr lang="it-IT" sz="2800" dirty="0" smtClean="0">
                <a:solidFill>
                  <a:schemeClr val="accent2">
                    <a:lumMod val="50000"/>
                  </a:schemeClr>
                </a:solidFill>
                <a:latin typeface="Century Schoolbook" panose="02040604050505020304" pitchFamily="18" charset="0"/>
              </a:rPr>
              <a:t>Dopo una prima fase di osservazione, gli educatori devono:</a:t>
            </a:r>
          </a:p>
          <a:p>
            <a:pPr marL="457200" indent="-457200" algn="just" eaLnBrk="1" hangingPunct="1">
              <a:spcBef>
                <a:spcPct val="50000"/>
              </a:spcBef>
              <a:buClrTx/>
              <a:buSzTx/>
              <a:buFont typeface="Wingdings" panose="05000000000000000000" pitchFamily="2" charset="2"/>
              <a:buChar char="v"/>
            </a:pPr>
            <a:r>
              <a:rPr lang="it-IT" sz="2800" dirty="0" smtClean="0">
                <a:solidFill>
                  <a:schemeClr val="accent2">
                    <a:lumMod val="50000"/>
                  </a:schemeClr>
                </a:solidFill>
                <a:latin typeface="Century Schoolbook" panose="02040604050505020304" pitchFamily="18" charset="0"/>
              </a:rPr>
              <a:t> confrontare gli elementi conoscitivi (</a:t>
            </a:r>
            <a:r>
              <a:rPr lang="it-IT" sz="2800" dirty="0">
                <a:solidFill>
                  <a:schemeClr val="accent2">
                    <a:lumMod val="50000"/>
                  </a:schemeClr>
                </a:solidFill>
                <a:latin typeface="Century Schoolbook" panose="02040604050505020304" pitchFamily="18" charset="0"/>
              </a:rPr>
              <a:t>Diagnosi medica e </a:t>
            </a:r>
            <a:r>
              <a:rPr lang="it-IT" sz="2800" dirty="0" smtClean="0">
                <a:solidFill>
                  <a:schemeClr val="accent2">
                    <a:lumMod val="50000"/>
                  </a:schemeClr>
                </a:solidFill>
                <a:latin typeface="Century Schoolbook" panose="02040604050505020304" pitchFamily="18" charset="0"/>
              </a:rPr>
              <a:t>funzionale, eventuali B.E.S-, eventuali D.S.A., bisogni del gruppo) </a:t>
            </a:r>
            <a:r>
              <a:rPr lang="it-IT" sz="2800" dirty="0">
                <a:solidFill>
                  <a:schemeClr val="accent2">
                    <a:lumMod val="50000"/>
                  </a:schemeClr>
                </a:solidFill>
                <a:latin typeface="Century Schoolbook" panose="02040604050505020304" pitchFamily="18" charset="0"/>
              </a:rPr>
              <a:t>con le variabili del contesto di </a:t>
            </a:r>
            <a:r>
              <a:rPr lang="it-IT" sz="2800" dirty="0" smtClean="0">
                <a:solidFill>
                  <a:schemeClr val="accent2">
                    <a:lumMod val="50000"/>
                  </a:schemeClr>
                </a:solidFill>
                <a:latin typeface="Century Schoolbook" panose="02040604050505020304" pitchFamily="18" charset="0"/>
              </a:rPr>
              <a:t>apprendimento </a:t>
            </a:r>
          </a:p>
          <a:p>
            <a:pPr marL="457200" indent="-457200" algn="just" eaLnBrk="1" hangingPunct="1">
              <a:spcBef>
                <a:spcPct val="50000"/>
              </a:spcBef>
              <a:buClrTx/>
              <a:buSzTx/>
              <a:buFont typeface="Wingdings" panose="05000000000000000000" pitchFamily="2" charset="2"/>
              <a:buChar char="v"/>
            </a:pPr>
            <a:r>
              <a:rPr lang="it-IT" sz="2800" dirty="0" smtClean="0">
                <a:solidFill>
                  <a:schemeClr val="accent2">
                    <a:lumMod val="50000"/>
                  </a:schemeClr>
                </a:solidFill>
                <a:latin typeface="Century Schoolbook" panose="02040604050505020304" pitchFamily="18" charset="0"/>
              </a:rPr>
              <a:t>valutare </a:t>
            </a:r>
            <a:r>
              <a:rPr lang="it-IT" sz="2800" dirty="0">
                <a:solidFill>
                  <a:schemeClr val="accent2">
                    <a:lumMod val="50000"/>
                  </a:schemeClr>
                </a:solidFill>
                <a:latin typeface="Century Schoolbook" panose="02040604050505020304" pitchFamily="18" charset="0"/>
              </a:rPr>
              <a:t>gli elementi per un possibile sviluppo dei processi di insegnamento – apprendimento e per la costruzione del </a:t>
            </a:r>
            <a:r>
              <a:rPr lang="it-IT" sz="2800" dirty="0" smtClean="0">
                <a:solidFill>
                  <a:schemeClr val="accent2">
                    <a:lumMod val="50000"/>
                  </a:schemeClr>
                </a:solidFill>
                <a:latin typeface="Century Schoolbook" panose="02040604050505020304" pitchFamily="18" charset="0"/>
              </a:rPr>
              <a:t>PEI.</a:t>
            </a:r>
            <a:endParaRPr lang="it-IT" sz="2800" dirty="0">
              <a:solidFill>
                <a:schemeClr val="accent2">
                  <a:lumMod val="50000"/>
                </a:schemeClr>
              </a:solidFill>
              <a:latin typeface="Century Schoolbook" panose="02040604050505020304" pitchFamily="18" charset="0"/>
            </a:endParaRPr>
          </a:p>
        </p:txBody>
      </p:sp>
    </p:spTree>
    <p:extLst>
      <p:ext uri="{BB962C8B-B14F-4D97-AF65-F5344CB8AC3E}">
        <p14:creationId xmlns:p14="http://schemas.microsoft.com/office/powerpoint/2010/main" val="353329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74638"/>
            <a:ext cx="7457256" cy="562074"/>
          </a:xfrm>
        </p:spPr>
        <p:txBody>
          <a:bodyPr>
            <a:normAutofit/>
          </a:bodyPr>
          <a:lstStyle/>
          <a:p>
            <a:pPr algn="ctr"/>
            <a:r>
              <a:rPr lang="it-IT" sz="2000" b="1" i="1" dirty="0" smtClean="0">
                <a:solidFill>
                  <a:schemeClr val="accent1">
                    <a:lumMod val="75000"/>
                  </a:schemeClr>
                </a:solidFill>
              </a:rPr>
              <a:t>2. PRINCIPALI PROBLEMATICHE </a:t>
            </a:r>
            <a:r>
              <a:rPr lang="it-IT" sz="2000" b="1" i="1" dirty="0" err="1" smtClean="0">
                <a:solidFill>
                  <a:schemeClr val="accent1">
                    <a:lumMod val="75000"/>
                  </a:schemeClr>
                </a:solidFill>
              </a:rPr>
              <a:t>EDUCATIVE…</a:t>
            </a:r>
            <a:endParaRPr lang="it-IT" sz="2000" dirty="0"/>
          </a:p>
        </p:txBody>
      </p:sp>
      <p:sp>
        <p:nvSpPr>
          <p:cNvPr id="3" name="Segnaposto contenuto 2"/>
          <p:cNvSpPr>
            <a:spLocks noGrp="1"/>
          </p:cNvSpPr>
          <p:nvPr>
            <p:ph sz="quarter" idx="1"/>
          </p:nvPr>
        </p:nvSpPr>
        <p:spPr>
          <a:xfrm>
            <a:off x="467544" y="1124744"/>
            <a:ext cx="7467600" cy="5349208"/>
          </a:xfrm>
        </p:spPr>
        <p:txBody>
          <a:bodyPr>
            <a:normAutofit/>
          </a:bodyPr>
          <a:lstStyle/>
          <a:p>
            <a:pPr marL="342900" indent="-342900" algn="just">
              <a:buNone/>
            </a:pPr>
            <a:r>
              <a:rPr lang="it-IT" sz="1400" b="1" i="1" dirty="0" smtClean="0">
                <a:solidFill>
                  <a:schemeClr val="accent2">
                    <a:lumMod val="50000"/>
                  </a:schemeClr>
                </a:solidFill>
              </a:rPr>
              <a:t>D)TENDENZA ALLA REATTIVITA’</a:t>
            </a:r>
          </a:p>
          <a:p>
            <a:pPr marL="342900" indent="-342900" algn="just">
              <a:buNone/>
            </a:pPr>
            <a:r>
              <a:rPr lang="it-IT" sz="1400" b="1" dirty="0" smtClean="0">
                <a:solidFill>
                  <a:schemeClr val="accent2">
                    <a:lumMod val="50000"/>
                  </a:schemeClr>
                </a:solidFill>
              </a:rPr>
              <a:t>La rapidità e imprevedibilità di comportamenti e reazioni da parte dell’utenza determina una certa tendenza all’intervento tempestivo nell’operatore, benché talvolta una “non azione” sia preferibile ad un’azione “reattiva” al comportamento dei bambini-ragazzi </a:t>
            </a:r>
          </a:p>
          <a:p>
            <a:pPr marL="342900" indent="-342900" algn="ctr">
              <a:buNone/>
            </a:pPr>
            <a:endParaRPr lang="it-IT" sz="1400" b="1" i="1" dirty="0" smtClean="0">
              <a:solidFill>
                <a:schemeClr val="accent2">
                  <a:lumMod val="50000"/>
                </a:schemeClr>
              </a:solidFill>
            </a:endParaRPr>
          </a:p>
          <a:p>
            <a:pPr algn="just">
              <a:buNone/>
            </a:pPr>
            <a:r>
              <a:rPr lang="it-IT" sz="1400" b="1" i="1" dirty="0" smtClean="0">
                <a:solidFill>
                  <a:schemeClr val="accent2">
                    <a:lumMod val="50000"/>
                  </a:schemeClr>
                </a:solidFill>
              </a:rPr>
              <a:t>E) DIFFICOLTA’ AD OTTENERE ATTENZIONE E RISPETTO IN CONTESTI EDUCATIVI IN CUI L’AUTOREVOLEZZA E’ VISTA CON </a:t>
            </a:r>
            <a:r>
              <a:rPr lang="it-IT" sz="1400" b="1" i="1" dirty="0" err="1" smtClean="0">
                <a:solidFill>
                  <a:schemeClr val="accent2">
                    <a:lumMod val="50000"/>
                  </a:schemeClr>
                </a:solidFill>
              </a:rPr>
              <a:t>SOSPETTO…</a:t>
            </a:r>
            <a:endParaRPr lang="it-IT" sz="1400" b="1" i="1" dirty="0" smtClean="0">
              <a:solidFill>
                <a:schemeClr val="accent2">
                  <a:lumMod val="50000"/>
                </a:schemeClr>
              </a:solidFill>
            </a:endParaRPr>
          </a:p>
          <a:p>
            <a:pPr algn="just">
              <a:buNone/>
            </a:pPr>
            <a:r>
              <a:rPr lang="it-IT" sz="1400" b="1" dirty="0" smtClean="0">
                <a:solidFill>
                  <a:schemeClr val="accent2">
                    <a:lumMod val="50000"/>
                  </a:schemeClr>
                </a:solidFill>
              </a:rPr>
              <a:t>Negli ultimi anni, le istanze pedagogiche hanno sempre più incoraggiato la libera espressione dei bambini-ragazzi, con evidenti ricadute educative e comportamentali...</a:t>
            </a:r>
          </a:p>
          <a:p>
            <a:pPr algn="just">
              <a:buNone/>
            </a:pPr>
            <a:endParaRPr lang="it-IT" sz="1400" b="1" dirty="0" smtClean="0">
              <a:solidFill>
                <a:schemeClr val="accent2">
                  <a:lumMod val="50000"/>
                </a:schemeClr>
              </a:solidFill>
            </a:endParaRPr>
          </a:p>
          <a:p>
            <a:pPr algn="just">
              <a:buNone/>
            </a:pPr>
            <a:r>
              <a:rPr lang="it-IT" sz="1400" b="1" i="1" dirty="0" smtClean="0">
                <a:solidFill>
                  <a:schemeClr val="accent2">
                    <a:lumMod val="50000"/>
                  </a:schemeClr>
                </a:solidFill>
              </a:rPr>
              <a:t>F) SCARSA ACCETTAZIONE (ANCHE DA PARTE DELLE FAMIGLIE) DI EVENTUALI CRITICHE,  INSUCCESSI EDUCATIVI E “SANZIONI»…</a:t>
            </a:r>
          </a:p>
          <a:p>
            <a:pPr algn="just">
              <a:buNone/>
            </a:pPr>
            <a:endParaRPr lang="it-IT" sz="1400" i="1" dirty="0" smtClean="0"/>
          </a:p>
          <a:p>
            <a:pPr algn="just">
              <a:buNone/>
            </a:pPr>
            <a:r>
              <a:rPr lang="it-IT" sz="1400" b="1" i="1" dirty="0" smtClean="0">
                <a:solidFill>
                  <a:schemeClr val="accent2">
                    <a:lumMod val="50000"/>
                  </a:schemeClr>
                </a:solidFill>
              </a:rPr>
              <a:t>G) FORTE SENSO </a:t>
            </a:r>
            <a:r>
              <a:rPr lang="it-IT" sz="1400" b="1" i="1" dirty="0" err="1" smtClean="0">
                <a:solidFill>
                  <a:schemeClr val="accent2">
                    <a:lumMod val="50000"/>
                  </a:schemeClr>
                </a:solidFill>
              </a:rPr>
              <a:t>DI</a:t>
            </a:r>
            <a:r>
              <a:rPr lang="it-IT" sz="1400" b="1" i="1" dirty="0" smtClean="0">
                <a:solidFill>
                  <a:schemeClr val="accent2">
                    <a:lumMod val="50000"/>
                  </a:schemeClr>
                </a:solidFill>
              </a:rPr>
              <a:t> SFIDUCIA CHE INVESTE IL MONDO DELLA SCUOLA  E, PIU’ IN GENERALE, QUELLO DELL’EDUCAZIONE</a:t>
            </a:r>
          </a:p>
          <a:p>
            <a:pPr algn="just">
              <a:buNone/>
            </a:pPr>
            <a:endParaRPr lang="it-IT" sz="1400" b="1" i="1" dirty="0" smtClean="0">
              <a:solidFill>
                <a:schemeClr val="accent2">
                  <a:lumMod val="50000"/>
                </a:schemeClr>
              </a:solidFill>
            </a:endParaRPr>
          </a:p>
          <a:p>
            <a:pPr algn="just">
              <a:buNone/>
            </a:pPr>
            <a:r>
              <a:rPr lang="it-IT" sz="1400" b="1" i="1" dirty="0" smtClean="0">
                <a:solidFill>
                  <a:schemeClr val="accent2">
                    <a:lumMod val="50000"/>
                  </a:schemeClr>
                </a:solidFill>
              </a:rPr>
              <a:t>H)DIFFICOLTA’ A MOTIVARE GLI UTENTI E GLI OPERATORI.</a:t>
            </a:r>
            <a:endParaRPr lang="it-IT" sz="1400" b="1" i="1"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31640" y="188640"/>
            <a:ext cx="7457256" cy="562074"/>
          </a:xfrm>
        </p:spPr>
        <p:txBody>
          <a:bodyPr>
            <a:normAutofit/>
          </a:bodyPr>
          <a:lstStyle/>
          <a:p>
            <a:pPr algn="ctr"/>
            <a:r>
              <a:rPr lang="it-IT" sz="2000" b="1" i="1" dirty="0" smtClean="0">
                <a:solidFill>
                  <a:schemeClr val="accent1">
                    <a:lumMod val="75000"/>
                  </a:schemeClr>
                </a:solidFill>
              </a:rPr>
              <a:t>EDUCARE SIGNIFICA </a:t>
            </a:r>
            <a:r>
              <a:rPr lang="it-IT" sz="2000" b="1" i="1" dirty="0" err="1" smtClean="0">
                <a:solidFill>
                  <a:schemeClr val="accent1">
                    <a:lumMod val="75000"/>
                  </a:schemeClr>
                </a:solidFill>
              </a:rPr>
              <a:t>ANCHE…</a:t>
            </a:r>
            <a:endParaRPr lang="it-IT" sz="2000" i="1" dirty="0"/>
          </a:p>
        </p:txBody>
      </p:sp>
      <p:sp>
        <p:nvSpPr>
          <p:cNvPr id="3" name="Segnaposto contenuto 2"/>
          <p:cNvSpPr>
            <a:spLocks noGrp="1"/>
          </p:cNvSpPr>
          <p:nvPr>
            <p:ph sz="quarter" idx="1"/>
          </p:nvPr>
        </p:nvSpPr>
        <p:spPr>
          <a:xfrm>
            <a:off x="457200" y="980728"/>
            <a:ext cx="7467600" cy="5493224"/>
          </a:xfrm>
        </p:spPr>
        <p:txBody>
          <a:bodyPr>
            <a:normAutofit fontScale="55000" lnSpcReduction="20000"/>
          </a:bodyPr>
          <a:lstStyle/>
          <a:p>
            <a:pPr marL="0" indent="0" algn="ctr">
              <a:buNone/>
            </a:pPr>
            <a:endParaRPr lang="it-IT" sz="1600" b="1" i="1" dirty="0" smtClean="0">
              <a:solidFill>
                <a:schemeClr val="accent2">
                  <a:lumMod val="50000"/>
                </a:schemeClr>
              </a:solidFill>
            </a:endParaRPr>
          </a:p>
          <a:p>
            <a:pPr>
              <a:buFont typeface="Wingdings" panose="05000000000000000000" pitchFamily="2" charset="2"/>
              <a:buChar char="v"/>
            </a:pPr>
            <a:r>
              <a:rPr lang="it-IT" sz="2600" b="1" i="1" dirty="0" smtClean="0">
                <a:solidFill>
                  <a:schemeClr val="accent2">
                    <a:lumMod val="50000"/>
                  </a:schemeClr>
                </a:solidFill>
              </a:rPr>
              <a:t>Comprendere che ognuno di noi è unico e irripetibile</a:t>
            </a:r>
            <a:endParaRPr lang="it-IT" sz="2600" b="1" i="1" dirty="0">
              <a:solidFill>
                <a:schemeClr val="accent2">
                  <a:lumMod val="50000"/>
                </a:schemeClr>
              </a:solidFill>
            </a:endParaRPr>
          </a:p>
          <a:p>
            <a:pPr marL="0" indent="0" algn="ctr">
              <a:buNone/>
            </a:pPr>
            <a:endParaRPr lang="it-IT" sz="1600" b="1" i="1" dirty="0" smtClean="0">
              <a:solidFill>
                <a:schemeClr val="accent2">
                  <a:lumMod val="50000"/>
                </a:schemeClr>
              </a:solidFill>
            </a:endParaRPr>
          </a:p>
          <a:p>
            <a:pPr marL="0" indent="0" algn="ctr">
              <a:buNone/>
            </a:pPr>
            <a:endParaRPr lang="it-IT" sz="2100" b="1" i="1" dirty="0" smtClean="0">
              <a:solidFill>
                <a:schemeClr val="accent2">
                  <a:lumMod val="50000"/>
                </a:schemeClr>
              </a:solidFill>
            </a:endParaRPr>
          </a:p>
          <a:p>
            <a:pPr marL="0" indent="0" algn="ctr">
              <a:buNone/>
            </a:pPr>
            <a:r>
              <a:rPr lang="it-IT" sz="2500" b="1" i="1" dirty="0" smtClean="0">
                <a:solidFill>
                  <a:schemeClr val="accent2">
                    <a:lumMod val="50000"/>
                  </a:schemeClr>
                </a:solidFill>
              </a:rPr>
              <a:t>…Come posso mettere insieme in un’immagine coerente i pezzi della mia vita? Come posso rintracciare la trama di fondo della mia storia? …Io dico che siamo stati derubati della nostra vera biografia, e che dobbiamo riappropriarcene. Altrimenti le sollecitazioni della nostra anima, non riconosciute, appariranno come eccentricità costipate di aggressivi rancori e di paralizzanti nostalgie…</a:t>
            </a:r>
          </a:p>
          <a:p>
            <a:pPr marL="0" indent="0" algn="r">
              <a:buNone/>
            </a:pPr>
            <a:r>
              <a:rPr lang="it-IT" sz="2600" b="1" dirty="0" smtClean="0">
                <a:solidFill>
                  <a:schemeClr val="accent2">
                    <a:lumMod val="50000"/>
                  </a:schemeClr>
                </a:solidFill>
              </a:rPr>
              <a:t>J. HILLMAN,  </a:t>
            </a:r>
            <a:r>
              <a:rPr lang="it-IT" sz="2600" b="1" i="1" dirty="0" smtClean="0">
                <a:solidFill>
                  <a:schemeClr val="accent2">
                    <a:lumMod val="50000"/>
                  </a:schemeClr>
                </a:solidFill>
              </a:rPr>
              <a:t>Il Codice dell’Anima </a:t>
            </a:r>
            <a:endParaRPr lang="it-IT" sz="2600" b="1" dirty="0">
              <a:solidFill>
                <a:schemeClr val="accent2">
                  <a:lumMod val="50000"/>
                </a:schemeClr>
              </a:solidFill>
            </a:endParaRPr>
          </a:p>
          <a:p>
            <a:pPr algn="just">
              <a:buFont typeface="Wingdings" pitchFamily="2" charset="2"/>
              <a:buChar char="v"/>
            </a:pPr>
            <a:endParaRPr lang="it-IT" sz="2600" b="1" dirty="0" smtClean="0">
              <a:solidFill>
                <a:schemeClr val="accent2">
                  <a:lumMod val="50000"/>
                </a:schemeClr>
              </a:solidFill>
            </a:endParaRPr>
          </a:p>
          <a:p>
            <a:pPr algn="just">
              <a:buFont typeface="Wingdings" pitchFamily="2" charset="2"/>
              <a:buChar char="v"/>
            </a:pPr>
            <a:r>
              <a:rPr lang="it-IT" sz="2600" b="1" dirty="0" smtClean="0">
                <a:solidFill>
                  <a:schemeClr val="accent2">
                    <a:lumMod val="50000"/>
                  </a:schemeClr>
                </a:solidFill>
              </a:rPr>
              <a:t>Riflettere criticamente e rapidamente sui propri vissuti, accettando le situazioni di disagio</a:t>
            </a:r>
          </a:p>
          <a:p>
            <a:pPr algn="just">
              <a:buFont typeface="Wingdings" pitchFamily="2" charset="2"/>
              <a:buChar char="v"/>
            </a:pPr>
            <a:r>
              <a:rPr lang="it-IT" sz="2600" b="1" dirty="0" smtClean="0">
                <a:solidFill>
                  <a:schemeClr val="accent2">
                    <a:lumMod val="50000"/>
                  </a:schemeClr>
                </a:solidFill>
              </a:rPr>
              <a:t>Saper ascoltare, consentendo al bambino/ragazzo di esprimersi, adottando uno stile educativo non invadente</a:t>
            </a:r>
          </a:p>
          <a:p>
            <a:pPr algn="just">
              <a:buFont typeface="Wingdings" pitchFamily="2" charset="2"/>
              <a:buChar char="v"/>
            </a:pPr>
            <a:r>
              <a:rPr lang="it-IT" sz="2600" b="1" dirty="0" smtClean="0">
                <a:solidFill>
                  <a:schemeClr val="accent2">
                    <a:lumMod val="50000"/>
                  </a:schemeClr>
                </a:solidFill>
              </a:rPr>
              <a:t>Creare un distacco emotivo dalle situazioni </a:t>
            </a:r>
            <a:r>
              <a:rPr lang="it-IT" sz="2600" b="1" dirty="0" err="1" smtClean="0">
                <a:solidFill>
                  <a:schemeClr val="accent2">
                    <a:lumMod val="50000"/>
                  </a:schemeClr>
                </a:solidFill>
              </a:rPr>
              <a:t>emozionalmente</a:t>
            </a:r>
            <a:r>
              <a:rPr lang="it-IT" sz="2600" b="1" dirty="0" smtClean="0">
                <a:solidFill>
                  <a:schemeClr val="accent2">
                    <a:lumMod val="50000"/>
                  </a:schemeClr>
                </a:solidFill>
              </a:rPr>
              <a:t> troppo intense</a:t>
            </a:r>
          </a:p>
          <a:p>
            <a:pPr algn="just">
              <a:buFont typeface="Wingdings" pitchFamily="2" charset="2"/>
              <a:buChar char="v"/>
            </a:pPr>
            <a:r>
              <a:rPr lang="it-IT" sz="2600" b="1" dirty="0" smtClean="0">
                <a:solidFill>
                  <a:schemeClr val="accent2">
                    <a:lumMod val="50000"/>
                  </a:schemeClr>
                </a:solidFill>
              </a:rPr>
              <a:t>Rispettare i ritmi e i tempi di apprendimento di ciascuno (per quanto frustrante possa essere..)</a:t>
            </a:r>
          </a:p>
          <a:p>
            <a:pPr algn="just">
              <a:buFont typeface="Wingdings" pitchFamily="2" charset="2"/>
              <a:buChar char="v"/>
            </a:pPr>
            <a:r>
              <a:rPr lang="it-IT" sz="2600" b="1" dirty="0" smtClean="0">
                <a:solidFill>
                  <a:schemeClr val="accent2">
                    <a:lumMod val="50000"/>
                  </a:schemeClr>
                </a:solidFill>
              </a:rPr>
              <a:t>Rispettare e comprendere ansie, paure e fobie del bambino e/o dell’adolescente</a:t>
            </a:r>
          </a:p>
          <a:p>
            <a:pPr algn="just">
              <a:buFont typeface="Wingdings" pitchFamily="2" charset="2"/>
              <a:buChar char="v"/>
            </a:pPr>
            <a:r>
              <a:rPr lang="it-IT" sz="2600" b="1" dirty="0" smtClean="0">
                <a:solidFill>
                  <a:schemeClr val="accent2">
                    <a:lumMod val="50000"/>
                  </a:schemeClr>
                </a:solidFill>
              </a:rPr>
              <a:t>Comprendere e accettare che, nonostante i nostri sforzi, il lavoro potrebbe non conseguire un esito positivo e/o non essere apprezzato</a:t>
            </a:r>
          </a:p>
          <a:p>
            <a:pPr algn="just">
              <a:buFont typeface="Wingdings" pitchFamily="2" charset="2"/>
              <a:buChar char="v"/>
            </a:pPr>
            <a:endParaRPr lang="it-IT" sz="2600" dirty="0" smtClean="0">
              <a:solidFill>
                <a:schemeClr val="accent2">
                  <a:lumMod val="50000"/>
                </a:schemeClr>
              </a:solidFill>
            </a:endParaRPr>
          </a:p>
          <a:p>
            <a:pPr>
              <a:buNone/>
            </a:pPr>
            <a:endParaRPr lang="it-IT"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31640" y="188640"/>
            <a:ext cx="7457256" cy="562074"/>
          </a:xfrm>
        </p:spPr>
        <p:txBody>
          <a:bodyPr>
            <a:normAutofit/>
          </a:bodyPr>
          <a:lstStyle/>
          <a:p>
            <a:pPr algn="ctr"/>
            <a:r>
              <a:rPr lang="it-IT" sz="2200" b="1" i="1" dirty="0" smtClean="0">
                <a:solidFill>
                  <a:schemeClr val="accent1">
                    <a:lumMod val="75000"/>
                  </a:schemeClr>
                </a:solidFill>
              </a:rPr>
              <a:t>La relazione di cura…</a:t>
            </a:r>
            <a:endParaRPr lang="it-IT" sz="2200" i="1" dirty="0"/>
          </a:p>
        </p:txBody>
      </p:sp>
      <p:sp>
        <p:nvSpPr>
          <p:cNvPr id="3" name="Segnaposto contenuto 2"/>
          <p:cNvSpPr>
            <a:spLocks noGrp="1"/>
          </p:cNvSpPr>
          <p:nvPr>
            <p:ph sz="quarter" idx="1"/>
          </p:nvPr>
        </p:nvSpPr>
        <p:spPr>
          <a:xfrm>
            <a:off x="457200" y="980728"/>
            <a:ext cx="8331696" cy="5493224"/>
          </a:xfrm>
        </p:spPr>
        <p:txBody>
          <a:bodyPr>
            <a:normAutofit fontScale="77500" lnSpcReduction="20000"/>
          </a:bodyPr>
          <a:lstStyle/>
          <a:p>
            <a:pPr marL="0" indent="0" algn="ctr">
              <a:buNone/>
            </a:pPr>
            <a:endParaRPr lang="it-IT" sz="1600" b="1" i="1" dirty="0" smtClean="0">
              <a:solidFill>
                <a:schemeClr val="accent2">
                  <a:lumMod val="50000"/>
                </a:schemeClr>
              </a:solidFill>
            </a:endParaRPr>
          </a:p>
          <a:p>
            <a:pPr marL="0" indent="0">
              <a:buNone/>
            </a:pPr>
            <a:r>
              <a:rPr lang="it-IT" sz="2000" b="1" i="1" dirty="0">
                <a:solidFill>
                  <a:schemeClr val="accent1">
                    <a:lumMod val="75000"/>
                  </a:schemeClr>
                </a:solidFill>
              </a:rPr>
              <a:t>Il vento e il sole </a:t>
            </a:r>
            <a:br>
              <a:rPr lang="it-IT" sz="2000" b="1" i="1" dirty="0">
                <a:solidFill>
                  <a:schemeClr val="accent1">
                    <a:lumMod val="75000"/>
                  </a:schemeClr>
                </a:solidFill>
              </a:rPr>
            </a:br>
            <a:r>
              <a:rPr lang="it-IT" sz="2000" b="1" i="1" dirty="0" smtClean="0">
                <a:solidFill>
                  <a:schemeClr val="accent1">
                    <a:lumMod val="75000"/>
                  </a:schemeClr>
                </a:solidFill>
              </a:rPr>
              <a:t>(Esopo) </a:t>
            </a:r>
            <a:r>
              <a:rPr lang="it-IT" sz="2000" b="1" dirty="0">
                <a:solidFill>
                  <a:srgbClr val="002060"/>
                </a:solidFill>
              </a:rPr>
              <a:t/>
            </a:r>
            <a:br>
              <a:rPr lang="it-IT" sz="2000" b="1" dirty="0">
                <a:solidFill>
                  <a:srgbClr val="002060"/>
                </a:solidFill>
              </a:rPr>
            </a:br>
            <a:endParaRPr lang="it-IT" sz="2000" b="1" dirty="0">
              <a:solidFill>
                <a:srgbClr val="002060"/>
              </a:solidFill>
            </a:endParaRPr>
          </a:p>
          <a:p>
            <a:pPr marL="0" indent="0">
              <a:buNone/>
            </a:pPr>
            <a:r>
              <a:rPr lang="it-IT" sz="2000" dirty="0">
                <a:solidFill>
                  <a:srgbClr val="002060"/>
                </a:solidFill>
              </a:rPr>
              <a:t>Un giorno il vento e il sole cominciarono a litigare.</a:t>
            </a:r>
            <a:br>
              <a:rPr lang="it-IT" sz="2000" dirty="0">
                <a:solidFill>
                  <a:srgbClr val="002060"/>
                </a:solidFill>
              </a:rPr>
            </a:br>
            <a:r>
              <a:rPr lang="it-IT" sz="2000" dirty="0">
                <a:solidFill>
                  <a:srgbClr val="002060"/>
                </a:solidFill>
              </a:rPr>
              <a:t>Il vento sosteneva di essere il più forte e a sua volta il sole diceva di essere la forza più grande della terra.</a:t>
            </a:r>
            <a:br>
              <a:rPr lang="it-IT" sz="2000" dirty="0">
                <a:solidFill>
                  <a:srgbClr val="002060"/>
                </a:solidFill>
              </a:rPr>
            </a:br>
            <a:r>
              <a:rPr lang="it-IT" sz="2000" dirty="0">
                <a:solidFill>
                  <a:srgbClr val="002060"/>
                </a:solidFill>
              </a:rPr>
              <a:t>Alla fine decisero di fare una prova.</a:t>
            </a:r>
            <a:br>
              <a:rPr lang="it-IT" sz="2000" dirty="0">
                <a:solidFill>
                  <a:srgbClr val="002060"/>
                </a:solidFill>
              </a:rPr>
            </a:br>
            <a:r>
              <a:rPr lang="it-IT" sz="2000" dirty="0">
                <a:solidFill>
                  <a:srgbClr val="002060"/>
                </a:solidFill>
              </a:rPr>
              <a:t>Videro un viandante che stava camminando lungo un sentiero e decisero che il più forte di loro sarebbe stato colui che sarebbe riuscito a togliergli i vestiti .</a:t>
            </a:r>
            <a:br>
              <a:rPr lang="it-IT" sz="2000" dirty="0">
                <a:solidFill>
                  <a:srgbClr val="002060"/>
                </a:solidFill>
              </a:rPr>
            </a:br>
            <a:r>
              <a:rPr lang="it-IT" sz="2000" dirty="0">
                <a:solidFill>
                  <a:srgbClr val="002060"/>
                </a:solidFill>
              </a:rPr>
              <a:t>Il vento, così, si mise </a:t>
            </a:r>
            <a:r>
              <a:rPr lang="it-IT" sz="2000" dirty="0" smtClean="0">
                <a:solidFill>
                  <a:srgbClr val="002060"/>
                </a:solidFill>
              </a:rPr>
              <a:t>all'opera: </a:t>
            </a:r>
            <a:r>
              <a:rPr lang="it-IT" sz="2000" dirty="0">
                <a:solidFill>
                  <a:srgbClr val="002060"/>
                </a:solidFill>
              </a:rPr>
              <a:t>cominciò a soffiare </a:t>
            </a:r>
            <a:r>
              <a:rPr lang="it-IT" sz="2000" dirty="0" smtClean="0">
                <a:solidFill>
                  <a:srgbClr val="002060"/>
                </a:solidFill>
              </a:rPr>
              <a:t>e soffiare, </a:t>
            </a:r>
            <a:r>
              <a:rPr lang="it-IT" sz="2000" dirty="0">
                <a:solidFill>
                  <a:srgbClr val="002060"/>
                </a:solidFill>
              </a:rPr>
              <a:t>ma il risultato fu che il viandante si avvolgeva sempre più nel mantello.</a:t>
            </a:r>
            <a:br>
              <a:rPr lang="it-IT" sz="2000" dirty="0">
                <a:solidFill>
                  <a:srgbClr val="002060"/>
                </a:solidFill>
              </a:rPr>
            </a:br>
            <a:r>
              <a:rPr lang="it-IT" sz="2000" dirty="0">
                <a:solidFill>
                  <a:srgbClr val="002060"/>
                </a:solidFill>
              </a:rPr>
              <a:t>Il vento allora soffiò con più </a:t>
            </a:r>
            <a:r>
              <a:rPr lang="it-IT" sz="2000" dirty="0" smtClean="0">
                <a:solidFill>
                  <a:srgbClr val="002060"/>
                </a:solidFill>
              </a:rPr>
              <a:t>forza, </a:t>
            </a:r>
            <a:r>
              <a:rPr lang="it-IT" sz="2000" dirty="0">
                <a:solidFill>
                  <a:srgbClr val="002060"/>
                </a:solidFill>
              </a:rPr>
              <a:t>e l'uomo chinando la testa si avvolse </a:t>
            </a:r>
            <a:r>
              <a:rPr lang="it-IT" sz="2000" dirty="0" smtClean="0">
                <a:solidFill>
                  <a:srgbClr val="002060"/>
                </a:solidFill>
              </a:rPr>
              <a:t>una </a:t>
            </a:r>
            <a:r>
              <a:rPr lang="it-IT" sz="2000" dirty="0">
                <a:solidFill>
                  <a:srgbClr val="002060"/>
                </a:solidFill>
              </a:rPr>
              <a:t>sciarpa intorno al collo.</a:t>
            </a:r>
            <a:br>
              <a:rPr lang="it-IT" sz="2000" dirty="0">
                <a:solidFill>
                  <a:srgbClr val="002060"/>
                </a:solidFill>
              </a:rPr>
            </a:br>
            <a:r>
              <a:rPr lang="it-IT" sz="2000" dirty="0">
                <a:solidFill>
                  <a:srgbClr val="002060"/>
                </a:solidFill>
              </a:rPr>
              <a:t>Fu quindi la volta del </a:t>
            </a:r>
            <a:r>
              <a:rPr lang="it-IT" sz="2000" dirty="0" smtClean="0">
                <a:solidFill>
                  <a:srgbClr val="002060"/>
                </a:solidFill>
              </a:rPr>
              <a:t>sole che, </a:t>
            </a:r>
            <a:r>
              <a:rPr lang="it-IT" sz="2000" dirty="0">
                <a:solidFill>
                  <a:srgbClr val="002060"/>
                </a:solidFill>
              </a:rPr>
              <a:t>cacciando via le nubi, cominciò a splendere tiepidamente.</a:t>
            </a:r>
            <a:br>
              <a:rPr lang="it-IT" sz="2000" dirty="0">
                <a:solidFill>
                  <a:srgbClr val="002060"/>
                </a:solidFill>
              </a:rPr>
            </a:br>
            <a:r>
              <a:rPr lang="it-IT" sz="2000" dirty="0" smtClean="0">
                <a:solidFill>
                  <a:srgbClr val="002060"/>
                </a:solidFill>
              </a:rPr>
              <a:t>L'uomo, </a:t>
            </a:r>
            <a:r>
              <a:rPr lang="it-IT" sz="2000" dirty="0">
                <a:solidFill>
                  <a:srgbClr val="002060"/>
                </a:solidFill>
              </a:rPr>
              <a:t>che era arrivato nelle prossimità di un </a:t>
            </a:r>
            <a:r>
              <a:rPr lang="it-IT" sz="2000" dirty="0" smtClean="0">
                <a:solidFill>
                  <a:srgbClr val="002060"/>
                </a:solidFill>
              </a:rPr>
              <a:t>ponte, </a:t>
            </a:r>
            <a:r>
              <a:rPr lang="it-IT" sz="2000" dirty="0">
                <a:solidFill>
                  <a:srgbClr val="002060"/>
                </a:solidFill>
              </a:rPr>
              <a:t>cominciò pian piano a togliersi il mantello.</a:t>
            </a:r>
            <a:br>
              <a:rPr lang="it-IT" sz="2000" dirty="0">
                <a:solidFill>
                  <a:srgbClr val="002060"/>
                </a:solidFill>
              </a:rPr>
            </a:br>
            <a:r>
              <a:rPr lang="it-IT" sz="2000" dirty="0">
                <a:solidFill>
                  <a:srgbClr val="002060"/>
                </a:solidFill>
              </a:rPr>
              <a:t>Il sole molto soddisfatto intensificò il calore dei suoi </a:t>
            </a:r>
            <a:r>
              <a:rPr lang="it-IT" sz="2000" dirty="0" smtClean="0">
                <a:solidFill>
                  <a:srgbClr val="002060"/>
                </a:solidFill>
              </a:rPr>
              <a:t>raggi, </a:t>
            </a:r>
            <a:r>
              <a:rPr lang="it-IT" sz="2000" dirty="0">
                <a:solidFill>
                  <a:srgbClr val="002060"/>
                </a:solidFill>
              </a:rPr>
              <a:t>fino a farli diventare incandescenti.</a:t>
            </a:r>
            <a:br>
              <a:rPr lang="it-IT" sz="2000" dirty="0">
                <a:solidFill>
                  <a:srgbClr val="002060"/>
                </a:solidFill>
              </a:rPr>
            </a:br>
            <a:r>
              <a:rPr lang="it-IT" sz="2000" dirty="0" smtClean="0">
                <a:solidFill>
                  <a:srgbClr val="002060"/>
                </a:solidFill>
              </a:rPr>
              <a:t>L'uomo, </a:t>
            </a:r>
            <a:r>
              <a:rPr lang="it-IT" sz="2000" dirty="0">
                <a:solidFill>
                  <a:srgbClr val="002060"/>
                </a:solidFill>
              </a:rPr>
              <a:t>rosso per il gran caldo, guardò le acque del fiume e senza esitare si tuffò .</a:t>
            </a:r>
            <a:br>
              <a:rPr lang="it-IT" sz="2000" dirty="0">
                <a:solidFill>
                  <a:srgbClr val="002060"/>
                </a:solidFill>
              </a:rPr>
            </a:br>
            <a:r>
              <a:rPr lang="it-IT" sz="2000" dirty="0">
                <a:solidFill>
                  <a:srgbClr val="002060"/>
                </a:solidFill>
              </a:rPr>
              <a:t>Il sole alto nel cielo rideva e rideva!!</a:t>
            </a:r>
            <a:br>
              <a:rPr lang="it-IT" sz="2000" dirty="0">
                <a:solidFill>
                  <a:srgbClr val="002060"/>
                </a:solidFill>
              </a:rPr>
            </a:br>
            <a:r>
              <a:rPr lang="it-IT" sz="2000" dirty="0">
                <a:solidFill>
                  <a:srgbClr val="002060"/>
                </a:solidFill>
              </a:rPr>
              <a:t>Il </a:t>
            </a:r>
            <a:r>
              <a:rPr lang="it-IT" sz="2000" dirty="0" smtClean="0">
                <a:solidFill>
                  <a:srgbClr val="002060"/>
                </a:solidFill>
              </a:rPr>
              <a:t>vento, </a:t>
            </a:r>
            <a:r>
              <a:rPr lang="it-IT" sz="2000" dirty="0">
                <a:solidFill>
                  <a:srgbClr val="002060"/>
                </a:solidFill>
              </a:rPr>
              <a:t>deluso e </a:t>
            </a:r>
            <a:r>
              <a:rPr lang="it-IT" sz="2000" dirty="0" smtClean="0">
                <a:solidFill>
                  <a:srgbClr val="002060"/>
                </a:solidFill>
              </a:rPr>
              <a:t>vinto, </a:t>
            </a:r>
            <a:r>
              <a:rPr lang="it-IT" sz="2000" dirty="0">
                <a:solidFill>
                  <a:srgbClr val="002060"/>
                </a:solidFill>
              </a:rPr>
              <a:t>si nascose in un luogo lontano.</a:t>
            </a:r>
          </a:p>
          <a:p>
            <a:pPr marL="0" indent="0" algn="ctr">
              <a:buNone/>
            </a:pPr>
            <a:endParaRPr lang="it-IT" sz="2100" b="1" i="1" dirty="0" smtClean="0">
              <a:solidFill>
                <a:srgbClr val="002060"/>
              </a:solidFill>
            </a:endParaRPr>
          </a:p>
          <a:p>
            <a:pPr marL="0" indent="0" algn="ctr">
              <a:buNone/>
            </a:pPr>
            <a:r>
              <a:rPr lang="it-IT" sz="2300" b="1" i="1" dirty="0" smtClean="0">
                <a:solidFill>
                  <a:srgbClr val="FF0000"/>
                </a:solidFill>
              </a:rPr>
              <a:t>…dobbiamo comportarci come il sole o come il vento?</a:t>
            </a:r>
          </a:p>
          <a:p>
            <a:pPr marL="0" indent="0" algn="ctr">
              <a:buNone/>
            </a:pPr>
            <a:endParaRPr lang="it-IT" sz="2300" b="1" i="1" dirty="0" smtClean="0">
              <a:solidFill>
                <a:srgbClr val="FF0000"/>
              </a:solidFill>
            </a:endParaRPr>
          </a:p>
          <a:p>
            <a:pPr>
              <a:buNone/>
            </a:pPr>
            <a:endParaRPr lang="it-IT" sz="2600" dirty="0">
              <a:solidFill>
                <a:srgbClr val="00B050"/>
              </a:solidFill>
            </a:endParaRPr>
          </a:p>
        </p:txBody>
      </p:sp>
    </p:spTree>
    <p:extLst>
      <p:ext uri="{BB962C8B-B14F-4D97-AF65-F5344CB8AC3E}">
        <p14:creationId xmlns:p14="http://schemas.microsoft.com/office/powerpoint/2010/main" val="3688483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28091" y="260648"/>
            <a:ext cx="7457256" cy="562074"/>
          </a:xfrm>
        </p:spPr>
        <p:txBody>
          <a:bodyPr>
            <a:normAutofit/>
          </a:bodyPr>
          <a:lstStyle/>
          <a:p>
            <a:pPr algn="ctr"/>
            <a:r>
              <a:rPr lang="it-IT" sz="2000" b="1" i="1" dirty="0" smtClean="0">
                <a:solidFill>
                  <a:schemeClr val="accent1">
                    <a:lumMod val="75000"/>
                  </a:schemeClr>
                </a:solidFill>
              </a:rPr>
              <a:t>La relazione di cura… interventi diretti e indiretti</a:t>
            </a:r>
            <a:endParaRPr lang="it-IT" sz="2000" i="1" dirty="0"/>
          </a:p>
        </p:txBody>
      </p:sp>
      <p:sp>
        <p:nvSpPr>
          <p:cNvPr id="3" name="Segnaposto contenuto 2"/>
          <p:cNvSpPr>
            <a:spLocks noGrp="1"/>
          </p:cNvSpPr>
          <p:nvPr>
            <p:ph sz="quarter" idx="1"/>
          </p:nvPr>
        </p:nvSpPr>
        <p:spPr>
          <a:xfrm>
            <a:off x="490871" y="541685"/>
            <a:ext cx="8331696" cy="5493224"/>
          </a:xfrm>
        </p:spPr>
        <p:txBody>
          <a:bodyPr>
            <a:normAutofit/>
          </a:bodyPr>
          <a:lstStyle/>
          <a:p>
            <a:pPr marL="0" indent="0" algn="ctr">
              <a:buNone/>
            </a:pPr>
            <a:r>
              <a:rPr lang="it-IT" sz="1600" b="1" i="1" dirty="0" smtClean="0">
                <a:solidFill>
                  <a:schemeClr val="accent2">
                    <a:lumMod val="50000"/>
                  </a:schemeClr>
                </a:solidFill>
              </a:rPr>
              <a:t>  </a:t>
            </a:r>
          </a:p>
          <a:p>
            <a:pPr marL="0" indent="0" algn="just">
              <a:buNone/>
            </a:pPr>
            <a:r>
              <a:rPr lang="it-IT" sz="2100" b="1" i="1" dirty="0" smtClean="0">
                <a:solidFill>
                  <a:srgbClr val="002060"/>
                </a:solidFill>
              </a:rPr>
              <a:t>Nella favola, il sole procede secondo l’approccio indiretto al problema, perché non agisce sul viandante, ma si chiede quale sia la funzione del mantello (cioè proteggere il viandante dal freddo).</a:t>
            </a:r>
          </a:p>
          <a:p>
            <a:pPr marL="0" indent="0" algn="just">
              <a:buNone/>
            </a:pPr>
            <a:r>
              <a:rPr lang="it-IT" sz="2100" b="1" i="1" dirty="0" smtClean="0">
                <a:solidFill>
                  <a:srgbClr val="002060"/>
                </a:solidFill>
              </a:rPr>
              <a:t>Quindi il sole scalda l’aria, in modo che il viandante si tolga il mantello. </a:t>
            </a:r>
          </a:p>
          <a:p>
            <a:pPr marL="0" indent="0" algn="just">
              <a:buNone/>
            </a:pPr>
            <a:r>
              <a:rPr lang="it-IT" sz="2100" b="1" i="1" dirty="0" smtClean="0">
                <a:solidFill>
                  <a:srgbClr val="002060"/>
                </a:solidFill>
              </a:rPr>
              <a:t>Le azioni del sole sono, nell’ordine:</a:t>
            </a:r>
          </a:p>
          <a:p>
            <a:pPr marL="457200" indent="-457200" algn="just">
              <a:buAutoNum type="alphaUcParenR"/>
            </a:pPr>
            <a:r>
              <a:rPr lang="it-IT" sz="2100" b="1" i="1" dirty="0" smtClean="0">
                <a:solidFill>
                  <a:srgbClr val="002060"/>
                </a:solidFill>
              </a:rPr>
              <a:t>Non agire</a:t>
            </a:r>
          </a:p>
          <a:p>
            <a:pPr marL="457200" indent="-457200" algn="just">
              <a:buAutoNum type="alphaUcParenR"/>
            </a:pPr>
            <a:r>
              <a:rPr lang="it-IT" sz="2100" b="1" i="1" dirty="0" smtClean="0">
                <a:solidFill>
                  <a:srgbClr val="002060"/>
                </a:solidFill>
              </a:rPr>
              <a:t>Osservare</a:t>
            </a:r>
          </a:p>
          <a:p>
            <a:pPr marL="457200" indent="-457200" algn="just">
              <a:buAutoNum type="alphaUcParenR"/>
            </a:pPr>
            <a:r>
              <a:rPr lang="it-IT" sz="2100" b="1" i="1" dirty="0" smtClean="0">
                <a:solidFill>
                  <a:srgbClr val="002060"/>
                </a:solidFill>
              </a:rPr>
              <a:t>Pensare</a:t>
            </a:r>
          </a:p>
          <a:p>
            <a:pPr marL="457200" indent="-457200" algn="just">
              <a:buAutoNum type="alphaUcParenR"/>
            </a:pPr>
            <a:r>
              <a:rPr lang="it-IT" sz="2100" b="1" i="1" dirty="0" smtClean="0">
                <a:solidFill>
                  <a:srgbClr val="002060"/>
                </a:solidFill>
              </a:rPr>
              <a:t>Agire indirettamente.</a:t>
            </a:r>
            <a:endParaRPr lang="it-IT" sz="2100" b="1" i="1" dirty="0">
              <a:solidFill>
                <a:srgbClr val="002060"/>
              </a:solidFill>
            </a:endParaRPr>
          </a:p>
          <a:p>
            <a:pPr marL="0" indent="0" algn="just">
              <a:buNone/>
            </a:pPr>
            <a:r>
              <a:rPr lang="it-IT" sz="2100" b="1" i="1" dirty="0" smtClean="0">
                <a:solidFill>
                  <a:srgbClr val="002060"/>
                </a:solidFill>
              </a:rPr>
              <a:t>Il mantello rappresenta proprio il problema che cambia significato nella vita dell’utente, fino a diventare un inutile fardello di cui egli si disfa autonomamente.</a:t>
            </a:r>
          </a:p>
        </p:txBody>
      </p:sp>
    </p:spTree>
    <p:extLst>
      <p:ext uri="{BB962C8B-B14F-4D97-AF65-F5344CB8AC3E}">
        <p14:creationId xmlns:p14="http://schemas.microsoft.com/office/powerpoint/2010/main" val="867013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4420" y="260648"/>
            <a:ext cx="7457256" cy="562074"/>
          </a:xfrm>
        </p:spPr>
        <p:txBody>
          <a:bodyPr>
            <a:normAutofit/>
          </a:bodyPr>
          <a:lstStyle/>
          <a:p>
            <a:pPr algn="ctr"/>
            <a:r>
              <a:rPr lang="it-IT" sz="2000" b="1" i="1" dirty="0" smtClean="0">
                <a:solidFill>
                  <a:schemeClr val="accent1">
                    <a:lumMod val="75000"/>
                  </a:schemeClr>
                </a:solidFill>
              </a:rPr>
              <a:t>La relazione di cura… Interventi diretti e indiretti</a:t>
            </a:r>
            <a:endParaRPr lang="it-IT" sz="2000" i="1" dirty="0"/>
          </a:p>
        </p:txBody>
      </p:sp>
      <p:sp>
        <p:nvSpPr>
          <p:cNvPr id="3" name="Segnaposto contenuto 2"/>
          <p:cNvSpPr>
            <a:spLocks noGrp="1"/>
          </p:cNvSpPr>
          <p:nvPr>
            <p:ph sz="quarter" idx="1"/>
          </p:nvPr>
        </p:nvSpPr>
        <p:spPr>
          <a:xfrm>
            <a:off x="457200" y="980728"/>
            <a:ext cx="8331696" cy="5493224"/>
          </a:xfrm>
        </p:spPr>
        <p:txBody>
          <a:bodyPr>
            <a:normAutofit/>
          </a:bodyPr>
          <a:lstStyle/>
          <a:p>
            <a:pPr algn="just">
              <a:buFont typeface="Wingdings" panose="05000000000000000000" pitchFamily="2" charset="2"/>
              <a:buChar char="v"/>
            </a:pPr>
            <a:r>
              <a:rPr lang="it-IT" sz="1800" b="1" i="1" dirty="0" smtClean="0">
                <a:solidFill>
                  <a:srgbClr val="002060"/>
                </a:solidFill>
              </a:rPr>
              <a:t>L’intervento diretto nel campo psicosociale è caratterizzato dall’azione, da scarsa riflessione, dalla convinzione acritica di aver individuato il vero problema in quello che invece è solo un sintomo o un compromesso, e dalla forza con cui l’operatore cerca di spazzarlo via…</a:t>
            </a:r>
          </a:p>
          <a:p>
            <a:pPr algn="just">
              <a:buFont typeface="Wingdings" panose="05000000000000000000" pitchFamily="2" charset="2"/>
              <a:buChar char="v"/>
            </a:pPr>
            <a:endParaRPr lang="it-IT" sz="1800" b="1" i="1" dirty="0">
              <a:solidFill>
                <a:srgbClr val="002060"/>
              </a:solidFill>
            </a:endParaRPr>
          </a:p>
          <a:p>
            <a:pPr algn="just">
              <a:buFont typeface="Wingdings" panose="05000000000000000000" pitchFamily="2" charset="2"/>
              <a:buChar char="v"/>
            </a:pPr>
            <a:r>
              <a:rPr lang="it-IT" sz="1800" b="1" i="1" dirty="0" smtClean="0">
                <a:solidFill>
                  <a:srgbClr val="002060"/>
                </a:solidFill>
              </a:rPr>
              <a:t>L’intervento indiretto è caratterizzato invece dalla non-azione iniziale, dalla riflessione, dall’aiutare l’utente a soddisfare bisogni importanti, tra cui quello di ricevere sia comprensione sia contenimento, fino all’abbandono del reale problema…</a:t>
            </a:r>
          </a:p>
          <a:p>
            <a:pPr marL="0" indent="0" algn="just">
              <a:buNone/>
            </a:pPr>
            <a:endParaRPr lang="it-IT" sz="1800" b="1" i="1" dirty="0" smtClean="0">
              <a:solidFill>
                <a:srgbClr val="002060"/>
              </a:solidFill>
            </a:endParaRPr>
          </a:p>
          <a:p>
            <a:pPr marL="0" indent="0" algn="just">
              <a:buNone/>
            </a:pPr>
            <a:r>
              <a:rPr lang="it-IT" sz="1800" b="1" i="1" dirty="0" smtClean="0">
                <a:solidFill>
                  <a:srgbClr val="002060"/>
                </a:solidFill>
              </a:rPr>
              <a:t>In questo caso, quali strumenti utilizzare?</a:t>
            </a:r>
          </a:p>
          <a:p>
            <a:pPr marL="0" indent="0" algn="just">
              <a:buNone/>
            </a:pPr>
            <a:endParaRPr lang="it-IT" sz="1800" b="1" i="1" dirty="0" smtClean="0">
              <a:solidFill>
                <a:srgbClr val="002060"/>
              </a:solidFill>
            </a:endParaRPr>
          </a:p>
          <a:p>
            <a:pPr marL="0" indent="0" algn="just">
              <a:buNone/>
            </a:pPr>
            <a:r>
              <a:rPr lang="it-IT" sz="1800" b="1" i="1" dirty="0" smtClean="0">
                <a:solidFill>
                  <a:srgbClr val="002060"/>
                </a:solidFill>
              </a:rPr>
              <a:t>«LO STRUMENTO PER ECCELLENZA, NONCHE’ PRATICAMENTE L’UNICO NECESSARIO E INSOSTITUIBILE E’ COSTITUITO DALL’INSIEME DELLE CAPACITA’ RELAZIONALI DELL’OPERATORE»</a:t>
            </a:r>
          </a:p>
        </p:txBody>
      </p:sp>
    </p:spTree>
    <p:extLst>
      <p:ext uri="{BB962C8B-B14F-4D97-AF65-F5344CB8AC3E}">
        <p14:creationId xmlns:p14="http://schemas.microsoft.com/office/powerpoint/2010/main" val="1497264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188640"/>
            <a:ext cx="7457256" cy="562074"/>
          </a:xfrm>
        </p:spPr>
        <p:txBody>
          <a:bodyPr>
            <a:noAutofit/>
          </a:bodyPr>
          <a:lstStyle/>
          <a:p>
            <a:pPr algn="ctr"/>
            <a:r>
              <a:rPr lang="it-IT" sz="2400" b="1" i="1" dirty="0" smtClean="0">
                <a:solidFill>
                  <a:schemeClr val="accent1">
                    <a:lumMod val="75000"/>
                  </a:schemeClr>
                </a:solidFill>
              </a:rPr>
              <a:t>La relazione di cura…</a:t>
            </a:r>
            <a:endParaRPr lang="it-IT" sz="2400" i="1" dirty="0"/>
          </a:p>
        </p:txBody>
      </p:sp>
      <p:sp>
        <p:nvSpPr>
          <p:cNvPr id="3" name="Segnaposto contenuto 2"/>
          <p:cNvSpPr>
            <a:spLocks noGrp="1"/>
          </p:cNvSpPr>
          <p:nvPr>
            <p:ph sz="quarter" idx="1"/>
          </p:nvPr>
        </p:nvSpPr>
        <p:spPr>
          <a:xfrm>
            <a:off x="457200" y="980728"/>
            <a:ext cx="8331696" cy="5493224"/>
          </a:xfrm>
        </p:spPr>
        <p:txBody>
          <a:bodyPr>
            <a:normAutofit fontScale="92500" lnSpcReduction="20000"/>
          </a:bodyPr>
          <a:lstStyle/>
          <a:p>
            <a:pPr marL="0" indent="0" algn="ctr">
              <a:buNone/>
            </a:pPr>
            <a:endParaRPr lang="it-IT" sz="1600" b="1" i="1" dirty="0" smtClean="0">
              <a:solidFill>
                <a:schemeClr val="accent2">
                  <a:lumMod val="50000"/>
                </a:schemeClr>
              </a:solidFill>
            </a:endParaRPr>
          </a:p>
          <a:p>
            <a:pPr marL="0" indent="0">
              <a:buNone/>
            </a:pPr>
            <a:r>
              <a:rPr lang="it-IT" sz="2100" b="1" i="1" dirty="0" smtClean="0">
                <a:solidFill>
                  <a:srgbClr val="002060"/>
                </a:solidFill>
              </a:rPr>
              <a:t>Esistono due modalità principali di intervento nella relazione di aiuto:</a:t>
            </a:r>
          </a:p>
          <a:p>
            <a:pPr marL="457200" indent="-457200">
              <a:buFont typeface="+mj-lt"/>
              <a:buAutoNum type="arabicPeriod"/>
            </a:pPr>
            <a:r>
              <a:rPr lang="it-IT" sz="2100" b="1" i="1" dirty="0" smtClean="0">
                <a:solidFill>
                  <a:srgbClr val="002060"/>
                </a:solidFill>
              </a:rPr>
              <a:t>Intervento diretto, sul sintomo, volto ad alleviarlo e/o rimuoverlo</a:t>
            </a:r>
          </a:p>
          <a:p>
            <a:pPr marL="457200" indent="-457200">
              <a:buFont typeface="+mj-lt"/>
              <a:buAutoNum type="arabicPeriod"/>
            </a:pPr>
            <a:r>
              <a:rPr lang="it-IT" sz="2100" b="1" i="1" dirty="0" smtClean="0">
                <a:solidFill>
                  <a:srgbClr val="002060"/>
                </a:solidFill>
              </a:rPr>
              <a:t>Intervento indiretto, sulle cause profonde, che mira a rimuovere le cause del problema</a:t>
            </a:r>
          </a:p>
          <a:p>
            <a:pPr marL="457200" indent="-457200">
              <a:buFont typeface="+mj-lt"/>
              <a:buAutoNum type="arabicPeriod"/>
            </a:pPr>
            <a:endParaRPr lang="it-IT" sz="2100" b="1" i="1" dirty="0">
              <a:solidFill>
                <a:srgbClr val="002060"/>
              </a:solidFill>
            </a:endParaRPr>
          </a:p>
          <a:p>
            <a:pPr marL="0" indent="0">
              <a:buNone/>
            </a:pPr>
            <a:r>
              <a:rPr lang="it-IT" sz="2100" b="1" i="1" dirty="0" smtClean="0">
                <a:solidFill>
                  <a:srgbClr val="002060"/>
                </a:solidFill>
              </a:rPr>
              <a:t>Nel primo caso, l’intervento diretto tende ad un risultato immediato, a rimuovere il problema nel qui-e-ora</a:t>
            </a:r>
          </a:p>
          <a:p>
            <a:pPr marL="0" indent="0">
              <a:buNone/>
            </a:pPr>
            <a:r>
              <a:rPr lang="it-IT" sz="2100" b="1" i="1" dirty="0" smtClean="0">
                <a:solidFill>
                  <a:srgbClr val="002060"/>
                </a:solidFill>
              </a:rPr>
              <a:t>Nel secondo caso, l’intervento mira a modificare il significato che il problema assume nella vita della persona.</a:t>
            </a:r>
          </a:p>
          <a:p>
            <a:pPr marL="0" indent="0">
              <a:buNone/>
            </a:pPr>
            <a:endParaRPr lang="it-IT" sz="2100" b="1" i="1" dirty="0" smtClean="0">
              <a:solidFill>
                <a:srgbClr val="002060"/>
              </a:solidFill>
            </a:endParaRPr>
          </a:p>
          <a:p>
            <a:pPr marL="0" indent="0">
              <a:buNone/>
            </a:pPr>
            <a:r>
              <a:rPr lang="it-IT" sz="2100" b="1" i="1" dirty="0" smtClean="0">
                <a:solidFill>
                  <a:srgbClr val="002060"/>
                </a:solidFill>
              </a:rPr>
              <a:t>Talvolta i due interventi possono essere complementari, e tradursi in obiettivi a breve e a lungo termine, ma a volte i due tipi di approccio sono incompatibili</a:t>
            </a:r>
          </a:p>
          <a:p>
            <a:pPr marL="0" indent="0">
              <a:buNone/>
            </a:pPr>
            <a:r>
              <a:rPr lang="it-IT" sz="2100" b="1" i="1" dirty="0" smtClean="0">
                <a:solidFill>
                  <a:srgbClr val="002060"/>
                </a:solidFill>
              </a:rPr>
              <a:t>«OCCORRE QUINDI SCEGLIERE UNO DEI DUE APPROCCI, PERCHE’ DA CIO’ DERIVANO  MODALITA’ E STRUMENTI DI INTERVENTO, DOMANDE DA PORSI, STRATEGIE DA METTERE IN ATTO».</a:t>
            </a:r>
          </a:p>
          <a:p>
            <a:pPr>
              <a:buNone/>
            </a:pPr>
            <a:endParaRPr lang="it-IT" sz="2600" dirty="0">
              <a:solidFill>
                <a:srgbClr val="002060"/>
              </a:solidFill>
            </a:endParaRPr>
          </a:p>
        </p:txBody>
      </p:sp>
    </p:spTree>
    <p:extLst>
      <p:ext uri="{BB962C8B-B14F-4D97-AF65-F5344CB8AC3E}">
        <p14:creationId xmlns:p14="http://schemas.microsoft.com/office/powerpoint/2010/main" val="3346010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1426</TotalTime>
  <Words>5448</Words>
  <Application>Microsoft Office PowerPoint</Application>
  <PresentationFormat>Presentazione su schermo (4:3)</PresentationFormat>
  <Paragraphs>432</Paragraphs>
  <Slides>39</Slides>
  <Notes>6</Notes>
  <HiddenSlides>1</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39</vt:i4>
      </vt:variant>
    </vt:vector>
  </HeadingPairs>
  <TitlesOfParts>
    <vt:vector size="41" baseType="lpstr">
      <vt:lpstr>Loggia</vt:lpstr>
      <vt:lpstr>Organigramma</vt:lpstr>
      <vt:lpstr> MODULO DI  PEDAGOGIA GENERALE</vt:lpstr>
      <vt:lpstr>IL MODULO DI PEDAGOGIA GENERALE CI PERMETTERA’ DI APPROFONDIRE LE SEGUENTI TEMATICHE:</vt:lpstr>
      <vt:lpstr>1. PRINCIPALI PROBLEMATICHE EDUCATIVE…</vt:lpstr>
      <vt:lpstr>2. PRINCIPALI PROBLEMATICHE EDUCATIVE…</vt:lpstr>
      <vt:lpstr>EDUCARE SIGNIFICA ANCHE…</vt:lpstr>
      <vt:lpstr>La relazione di cura…</vt:lpstr>
      <vt:lpstr>La relazione di cura… interventi diretti e indiretti</vt:lpstr>
      <vt:lpstr>La relazione di cura… Interventi diretti e indiretti</vt:lpstr>
      <vt:lpstr>La relazione di cura…</vt:lpstr>
      <vt:lpstr>LE CAPACITA’ NEGATIVE…</vt:lpstr>
      <vt:lpstr>ALCUNE DOMANDE DA PORSI…</vt:lpstr>
      <vt:lpstr>1) EDUCARE NELLA PRIMA INFANZIA…</vt:lpstr>
      <vt:lpstr>2) EDUCARE NELLA PRIMA INFANZIA…</vt:lpstr>
      <vt:lpstr>3) EDUCARE NELLA PRIMA INFANZIA..</vt:lpstr>
      <vt:lpstr>4) EDUCARE NELLA PRIMA INFANZIA…</vt:lpstr>
      <vt:lpstr>  .. PER LAVORARE CON I PICCOLI…</vt:lpstr>
      <vt:lpstr>EDUCARE NELLA SCUOLA PRIMARIA</vt:lpstr>
      <vt:lpstr>1. LAVORARE CON I PRE-ADOLESCENTI  E CON GLI ADOLESCENTI..</vt:lpstr>
      <vt:lpstr>2. LAVORARE CON I PRE-ADOLESCENTI  E CON GLI ADOLESCENTI..</vt:lpstr>
      <vt:lpstr>L’UNITA’ DIDATTICA</vt:lpstr>
      <vt:lpstr>L’UNITA’ DIDATTICA</vt:lpstr>
      <vt:lpstr>FASE TERMINALE DELL’U.D.</vt:lpstr>
      <vt:lpstr>NORME DI COMPORTAMENTO IN CLASSE/ IN QUALUNQUE AMBIENTE EDUCATIVO (Potrebbero sembrare scontate, ma non lo sono affatto…)</vt:lpstr>
      <vt:lpstr>LA RELAZIONE EDUCATIVA</vt:lpstr>
      <vt:lpstr>GLI STILI EDUCATIVI</vt:lpstr>
      <vt:lpstr>A)..ALCUNI SUGGERIMENTI PRATICI PER  UNA COMUNICAZIONE EFFICACE..</vt:lpstr>
      <vt:lpstr>B)..ALCUNI SUGGERIMENTI PRATICI PER  UNA COMUNICAZIONE EFFICACE..</vt:lpstr>
      <vt:lpstr>COMUNICAZIONE DIRETTA E INDIRETTA</vt:lpstr>
      <vt:lpstr>BIBLIOGRAFIA</vt:lpstr>
      <vt:lpstr>       LINEE GUIDA PER LA PROGETTAZIONE  DI  INTERVENTI EDUCATIVI </vt:lpstr>
      <vt:lpstr>IL MODULO «LINEE GUIDA PER LA PROGETTAZIONE DI INTERVENTI EDUCATIVI» CI PERMETTERA’ DI APPROFONDIRE I SEGUENTI CONCETTI:</vt:lpstr>
      <vt:lpstr>1. LA PROGETTAZIONE EDUCATIVA</vt:lpstr>
      <vt:lpstr>2. LA PROGETTAZIONE EDUCATIVA</vt:lpstr>
      <vt:lpstr>A) TAPPE FONDAMENTALI NELL’ELABORAZIONE  DI UN PROGETTO EDUCATIVO</vt:lpstr>
      <vt:lpstr>B) TAPPE FONDAMENTALI NELL’ELABORAZIONE  DI UN PROGETTO EDUCATIVO </vt:lpstr>
      <vt:lpstr>C) TAPPE FONDAMENTALI NELL’ELABORAZIONE  DI UN PROGETTO EDUCATIVO</vt:lpstr>
      <vt:lpstr> VALUTAZIONE, VERIFICA E RELATIVI STRUMENTI</vt:lpstr>
      <vt:lpstr>FINALITA’ GENERALI</vt:lpstr>
      <vt:lpstr>Presentazione standard di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PROGETTAZIONE EDUCATIVA</dc:title>
  <dc:creator>PC</dc:creator>
  <cp:lastModifiedBy>Diego</cp:lastModifiedBy>
  <cp:revision>211</cp:revision>
  <dcterms:created xsi:type="dcterms:W3CDTF">2013-02-03T07:56:42Z</dcterms:created>
  <dcterms:modified xsi:type="dcterms:W3CDTF">2016-01-09T11:57:36Z</dcterms:modified>
</cp:coreProperties>
</file>